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58" r:id="rId3"/>
    <p:sldId id="259" r:id="rId4"/>
    <p:sldId id="260" r:id="rId5"/>
    <p:sldId id="262" r:id="rId6"/>
    <p:sldId id="263" r:id="rId7"/>
    <p:sldId id="264" r:id="rId8"/>
    <p:sldId id="266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88" r:id="rId21"/>
    <p:sldId id="277" r:id="rId22"/>
    <p:sldId id="278" r:id="rId23"/>
    <p:sldId id="280" r:id="rId24"/>
    <p:sldId id="281" r:id="rId25"/>
    <p:sldId id="284" r:id="rId26"/>
    <p:sldId id="285" r:id="rId27"/>
    <p:sldId id="286" r:id="rId28"/>
    <p:sldId id="283" r:id="rId29"/>
    <p:sldId id="287" r:id="rId30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214E"/>
    <a:srgbClr val="EBEB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447"/>
    <p:restoredTop sz="94649"/>
  </p:normalViewPr>
  <p:slideViewPr>
    <p:cSldViewPr snapToGrid="0" snapToObjects="1">
      <p:cViewPr varScale="1">
        <p:scale>
          <a:sx n="72" d="100"/>
          <a:sy n="72" d="100"/>
        </p:scale>
        <p:origin x="24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82C698-4708-DB48-8935-583D609042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2457A750-3A18-B34D-BB36-6C0B23EE980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CB01DBD-D542-4E41-8665-F593EA3791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BD8D-1723-884F-8BC8-42ADCDB37596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87F8C83-DBFE-F944-B084-9B10258E3F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C5C6E31-4426-634B-9050-519877E55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E4EA-700F-1642-8635-C49887777A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32572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4BBCC1B-4D39-8B41-B467-AE7A9886C6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4926008-26E9-A34B-9845-CC266770FF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F36048D-D2F6-DB4D-B458-DA4F3A03CA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BD8D-1723-884F-8BC8-42ADCDB37596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61677D5-A1C0-3543-8A34-DC77336CAE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D07A373-393E-6241-84A6-3D99F89B70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E4EA-700F-1642-8635-C49887777A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5628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F8AC1BE-57FD-A047-A2C2-0CCD6BA5FDA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72E21BE-4980-C741-8CB8-D41F198C02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9F4F518-EDC3-9F45-9881-F56833BBA5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BD8D-1723-884F-8BC8-42ADCDB37596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81B3912-8CD3-D848-9877-11E0207F8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B0514F-7446-174C-9D13-5ABBC31CAC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E4EA-700F-1642-8635-C49887777A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93371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C89AFD9-4CCA-FB44-894A-EDD44BF6E4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4B86B0-FCEF-8D48-BA21-579493BD4F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1A960E-03CA-8D44-8FFD-77E91E947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BD8D-1723-884F-8BC8-42ADCDB37596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3E5F301-54EC-F84B-92C9-61577FC773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581737-D188-374D-996F-2E0E9375B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E4EA-700F-1642-8635-C49887777A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97418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CB94426-CAEA-C94C-B7AF-C1C10C4431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51206D1-6DC4-EB46-957C-3FF63367B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B701599F-E164-A441-8A10-E8C6E7973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BD8D-1723-884F-8BC8-42ADCDB37596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3CDB6C8-64DE-544C-A492-0A27D03B15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F1CAF15-C8C2-F249-AFDF-3FEA2498B8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E4EA-700F-1642-8635-C49887777A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709279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F519366-417C-E447-9AA5-803DAC5A87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9AA2D08-54CF-794A-80B7-CD6002F7C1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CECDEC7B-51DD-DB49-A4F8-9BE976D820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198E038-6F69-9E42-ADEE-239EDD40D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BD8D-1723-884F-8BC8-42ADCDB37596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2697C44-65FB-534C-88B4-7DD324F80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54AEE5A-9886-8049-9DAC-4CE5A1EC65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E4EA-700F-1642-8635-C49887777A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065634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5664F6-4932-F44B-9C90-258C61C603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6AD19AC9-AE36-C344-8A3A-A2587DDFEAA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B46DE0D7-13ED-D547-B367-E0D35B3333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C817608A-6AA3-2349-9BE9-DAE8886D101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FF4400BD-A535-3445-8B65-42729164DE3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722871D-42DD-3143-969D-3B2183774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BD8D-1723-884F-8BC8-42ADCDB37596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3AD8C2CB-481C-D84B-9512-78AF107EA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206AA6C-B31D-6742-8C77-393D60070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E4EA-700F-1642-8635-C49887777A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305950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DB2389C-5257-6145-9B1A-837F6C9B1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1A26796-D0AD-3144-B366-980D03C0BE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BD8D-1723-884F-8BC8-42ADCDB37596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A87EB77-CF6E-E548-AC42-FA5E1ECD25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1F5C3FDE-2A10-3845-A0CB-F976D36FB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E4EA-700F-1642-8635-C49887777A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63532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0154377-56E6-1C4C-ACA5-92707B5BDE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BD8D-1723-884F-8BC8-42ADCDB37596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041C947-B5F7-C84D-B266-CB8A5A06B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C1B8B6D7-403B-F944-8364-1519809FCD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E4EA-700F-1642-8635-C49887777A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5229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5F7064C-3998-4248-B27A-636EBA2D48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E511946-73F9-4A4D-8625-875A0EF4A9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0B3774E-2B8E-B242-B799-90237558F5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2B98C51F-5C2A-834F-B9C8-7A08C1E34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BD8D-1723-884F-8BC8-42ADCDB37596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7A5C5CF-B14F-3E4B-A194-E100DC8915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BD0B39C-AB03-7440-A9AD-46545904D9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E4EA-700F-1642-8635-C49887777A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069996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A954526-CBC4-014E-9F11-FC9818AE3B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B7D6A3C-0D84-5B47-9EC0-86E613A5CFA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02CA1EC6-600E-284D-9925-CEE028F68D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FEF11DF-4CD0-D24A-BD72-3E07EF9A57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AABD8D-1723-884F-8BC8-42ADCDB37596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97E3AF6-80FE-B54A-A01F-814B360918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E8A0F15-6659-C441-966F-C309861937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52E4EA-700F-1642-8635-C49887777A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2438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5F65C2EA-D14A-7A4D-B1BF-AC4BF7B5D0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F5D72EC-C54E-DB48-BD3B-F8A24A8056D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D1DA718-235D-1548-87D2-C0B2C0D9627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AABD8D-1723-884F-8BC8-42ADCDB37596}" type="datetimeFigureOut">
              <a:rPr lang="fr-FR" smtClean="0"/>
              <a:t>18/10/2021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4636099-24C3-3B42-9FE0-BECA78D30A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80A2DB2-CEF6-8242-8FCB-3035E19274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52E4EA-700F-1642-8635-C49887777A3F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73474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hyperlink" Target="https://youtu.be/ZUxpP3qTLgU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hyperlink" Target="https://youtu.be/lT5YXBXYYuk" TargetMode="Externa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811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3E8730FC-C415-294F-A3EE-E8A06FDBC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15709" r="235"/>
          <a:stretch/>
        </p:blipFill>
        <p:spPr>
          <a:xfrm>
            <a:off x="0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B2B90604-2D1E-7344-BAD8-9E890E9DA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70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15709" r="235"/>
          <a:stretch/>
        </p:blipFill>
        <p:spPr>
          <a:xfrm>
            <a:off x="0" y="0"/>
            <a:ext cx="12191999" cy="6857999"/>
          </a:xfrm>
          <a:noFill/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412D020-2622-CA4B-8B55-5839FBB86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580638"/>
            <a:ext cx="10515600" cy="1696721"/>
          </a:xfrm>
        </p:spPr>
        <p:txBody>
          <a:bodyPr>
            <a:normAutofit fontScale="90000"/>
          </a:bodyPr>
          <a:lstStyle/>
          <a:p>
            <a:pPr algn="ctr"/>
            <a:br>
              <a:rPr lang="fr-FR" sz="115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mn-MN" sz="98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ХОГНЫ ТУХАЙ</a:t>
            </a:r>
            <a:br>
              <a:rPr lang="fr-FR" sz="139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r>
              <a:rPr lang="mn-MN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ЯРИЛЦЪЯ</a:t>
            </a:r>
            <a:br>
              <a:rPr lang="mn-MN" sz="36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</a:br>
            <a:endParaRPr lang="fr-FR" sz="8800" b="1" dirty="0">
              <a:solidFill>
                <a:srgbClr val="EBEBEB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10AEE8CB-CB20-8942-AC7A-A610F4B9A0E4}"/>
              </a:ext>
            </a:extLst>
          </p:cNvPr>
          <p:cNvSpPr txBox="1">
            <a:spLocks/>
          </p:cNvSpPr>
          <p:nvPr/>
        </p:nvSpPr>
        <p:spPr>
          <a:xfrm>
            <a:off x="838199" y="5669280"/>
            <a:ext cx="10515600" cy="98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28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СУРГАЛТ </a:t>
            </a:r>
          </a:p>
          <a:p>
            <a:pPr algn="ctr"/>
            <a:r>
              <a:rPr lang="fr-FR" sz="28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2021 OH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75E2FF-7697-9B43-AE86-67ED406640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412" y="199395"/>
            <a:ext cx="2029174" cy="15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69503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2F9314-B93E-B648-ADF9-B4C5993E7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66" y="320520"/>
            <a:ext cx="11338932" cy="1325563"/>
          </a:xfrm>
        </p:spPr>
        <p:txBody>
          <a:bodyPr>
            <a:noAutofit/>
          </a:bodyPr>
          <a:lstStyle/>
          <a:p>
            <a:r>
              <a:rPr lang="mn-MN" sz="46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ДАХИН БОЛОВСРУУЛАЛТЫН ТУХАЙ</a:t>
            </a:r>
            <a:endParaRPr lang="fr-FR" sz="4600" dirty="0">
              <a:solidFill>
                <a:srgbClr val="13214E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643C12-AF18-8146-8669-3550A824B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11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2133636-859F-DB4B-9135-648F50E7B898}"/>
              </a:ext>
            </a:extLst>
          </p:cNvPr>
          <p:cNvSpPr txBox="1">
            <a:spLocks/>
          </p:cNvSpPr>
          <p:nvPr/>
        </p:nvSpPr>
        <p:spPr>
          <a:xfrm>
            <a:off x="838200" y="1455572"/>
            <a:ext cx="11026698" cy="50819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400"/>
              </a:spcAft>
              <a:buNone/>
            </a:pPr>
            <a:endParaRPr lang="en-US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spcAft>
                <a:spcPts val="2400"/>
              </a:spcAft>
              <a:buNone/>
            </a:pPr>
            <a:r>
              <a:rPr lang="mn-MN" b="1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ДАХИН БОЛОВСРУУЛАЛТ НЬ ХОГ ХАЯГДЛАА ШИНЭ ЭД ЗҮЙЛС БОЛГОХ САЙХАН АРГА.</a:t>
            </a:r>
            <a:endParaRPr lang="en-US" b="1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E53350B-264F-F14A-80B8-81425CF10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8800" y="3276600"/>
            <a:ext cx="3454400" cy="34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6319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643C12-AF18-8146-8669-3550A824B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11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2133636-859F-DB4B-9135-648F50E7B898}"/>
              </a:ext>
            </a:extLst>
          </p:cNvPr>
          <p:cNvSpPr txBox="1">
            <a:spLocks/>
          </p:cNvSpPr>
          <p:nvPr/>
        </p:nvSpPr>
        <p:spPr>
          <a:xfrm>
            <a:off x="682083" y="2152904"/>
            <a:ext cx="11026698" cy="1736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400"/>
              </a:spcAft>
              <a:buNone/>
            </a:pPr>
            <a:r>
              <a:rPr lang="mn-MN" sz="36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ХУВАНЦАР</a:t>
            </a:r>
            <a:endParaRPr lang="en-US" sz="3600" b="1" dirty="0">
              <a:solidFill>
                <a:srgbClr val="13214E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0" indent="0" algn="ctr">
              <a:buNone/>
            </a:pPr>
            <a:endParaRPr lang="en-US" sz="3600" b="1" dirty="0">
              <a:solidFill>
                <a:srgbClr val="13214E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85A0E1B3-20AD-A74D-97BE-D81D7FFEA35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6966" y="3098464"/>
            <a:ext cx="5289550" cy="2596281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E05ED7A6-A504-5C49-B6E2-12A53C68A3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66" y="320520"/>
            <a:ext cx="11338932" cy="1325563"/>
          </a:xfrm>
        </p:spPr>
        <p:txBody>
          <a:bodyPr>
            <a:noAutofit/>
          </a:bodyPr>
          <a:lstStyle/>
          <a:p>
            <a:r>
              <a:rPr lang="mn-MN" sz="46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ДАХИН БОЛОВСРУУЛАЛТЫН ТУХАЙ</a:t>
            </a:r>
            <a:endParaRPr lang="fr-FR" sz="4600" dirty="0">
              <a:solidFill>
                <a:srgbClr val="13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9091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643C12-AF18-8146-8669-3550A824B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11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2133636-859F-DB4B-9135-648F50E7B898}"/>
              </a:ext>
            </a:extLst>
          </p:cNvPr>
          <p:cNvSpPr txBox="1">
            <a:spLocks/>
          </p:cNvSpPr>
          <p:nvPr/>
        </p:nvSpPr>
        <p:spPr>
          <a:xfrm>
            <a:off x="682083" y="2152904"/>
            <a:ext cx="11026698" cy="1736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400"/>
              </a:spcAft>
              <a:buNone/>
            </a:pPr>
            <a:r>
              <a:rPr lang="mn-MN" sz="36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МЕТАЛ</a:t>
            </a:r>
            <a:endParaRPr lang="en-US" sz="3600" b="1" dirty="0">
              <a:solidFill>
                <a:srgbClr val="13214E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0" indent="0" algn="ctr">
              <a:buNone/>
            </a:pPr>
            <a:endParaRPr lang="en-US" sz="3600" b="1" dirty="0">
              <a:solidFill>
                <a:srgbClr val="13214E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BB2AB67-09C4-6649-8E7F-CC53268153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0600" y="3125493"/>
            <a:ext cx="5880100" cy="2828261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07A5538C-C53D-6143-A84F-C41F54FB81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66" y="320520"/>
            <a:ext cx="11338932" cy="1325563"/>
          </a:xfrm>
        </p:spPr>
        <p:txBody>
          <a:bodyPr>
            <a:noAutofit/>
          </a:bodyPr>
          <a:lstStyle/>
          <a:p>
            <a:r>
              <a:rPr lang="mn-MN" sz="46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ДАХИН БОЛОВСРУУЛАЛТЫН ТУХАЙ</a:t>
            </a:r>
            <a:endParaRPr lang="fr-FR" sz="4600" dirty="0">
              <a:solidFill>
                <a:srgbClr val="13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1423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643C12-AF18-8146-8669-3550A824B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11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2133636-859F-DB4B-9135-648F50E7B898}"/>
              </a:ext>
            </a:extLst>
          </p:cNvPr>
          <p:cNvSpPr txBox="1">
            <a:spLocks/>
          </p:cNvSpPr>
          <p:nvPr/>
        </p:nvSpPr>
        <p:spPr>
          <a:xfrm>
            <a:off x="682083" y="2152904"/>
            <a:ext cx="11026698" cy="1736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400"/>
              </a:spcAft>
              <a:buNone/>
            </a:pPr>
            <a:r>
              <a:rPr lang="mn-MN" sz="36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ЦААС</a:t>
            </a:r>
            <a:endParaRPr lang="en-US" sz="3600" b="1" dirty="0">
              <a:solidFill>
                <a:srgbClr val="13214E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0" indent="0" algn="ctr">
              <a:buNone/>
            </a:pPr>
            <a:endParaRPr lang="en-US" sz="3600" b="1" dirty="0">
              <a:solidFill>
                <a:srgbClr val="13214E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3BDB075D-3C2B-BC4A-B3FF-CA7DCD68D3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0865" y="3223609"/>
            <a:ext cx="6370270" cy="2345992"/>
          </a:xfrm>
          <a:prstGeom prst="rect">
            <a:avLst/>
          </a:prstGeom>
        </p:spPr>
      </p:pic>
      <p:sp>
        <p:nvSpPr>
          <p:cNvPr id="10" name="Titre 1">
            <a:extLst>
              <a:ext uri="{FF2B5EF4-FFF2-40B4-BE49-F238E27FC236}">
                <a16:creationId xmlns:a16="http://schemas.microsoft.com/office/drawing/2014/main" id="{5FE38CEA-EE81-CC4D-804A-354569F988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66" y="320520"/>
            <a:ext cx="11338932" cy="1325563"/>
          </a:xfrm>
        </p:spPr>
        <p:txBody>
          <a:bodyPr>
            <a:noAutofit/>
          </a:bodyPr>
          <a:lstStyle/>
          <a:p>
            <a:r>
              <a:rPr lang="mn-MN" sz="46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ДАХИН БОЛОВСРУУЛАЛТЫН ТУХАЙ</a:t>
            </a:r>
            <a:endParaRPr lang="fr-FR" sz="4600" dirty="0">
              <a:solidFill>
                <a:srgbClr val="13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349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643C12-AF18-8146-8669-3550A824B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11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2133636-859F-DB4B-9135-648F50E7B898}"/>
              </a:ext>
            </a:extLst>
          </p:cNvPr>
          <p:cNvSpPr txBox="1">
            <a:spLocks/>
          </p:cNvSpPr>
          <p:nvPr/>
        </p:nvSpPr>
        <p:spPr>
          <a:xfrm>
            <a:off x="682083" y="2152904"/>
            <a:ext cx="11026698" cy="1736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400"/>
              </a:spcAft>
              <a:buNone/>
            </a:pPr>
            <a:r>
              <a:rPr lang="mn-MN" sz="36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ШИЛ</a:t>
            </a:r>
            <a:endParaRPr lang="en-US" sz="3600" b="1" dirty="0">
              <a:solidFill>
                <a:srgbClr val="13214E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0" indent="0" algn="ctr">
              <a:buNone/>
            </a:pPr>
            <a:endParaRPr lang="en-US" sz="3600" b="1" dirty="0">
              <a:solidFill>
                <a:srgbClr val="13214E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11692655-447E-6C49-96B4-EF31CDD152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5201"/>
          <a:stretch/>
        </p:blipFill>
        <p:spPr>
          <a:xfrm>
            <a:off x="3474457" y="3176711"/>
            <a:ext cx="5441950" cy="3058374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64358255-57DC-214D-ADE0-091EFED05D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66" y="320520"/>
            <a:ext cx="11338932" cy="1325563"/>
          </a:xfrm>
        </p:spPr>
        <p:txBody>
          <a:bodyPr>
            <a:noAutofit/>
          </a:bodyPr>
          <a:lstStyle/>
          <a:p>
            <a:r>
              <a:rPr lang="mn-MN" sz="46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ДАХИН БОЛОВСРУУЛАЛТЫН ТУХАЙ</a:t>
            </a:r>
            <a:endParaRPr lang="fr-FR" sz="4600" dirty="0">
              <a:solidFill>
                <a:srgbClr val="13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14831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643C12-AF18-8146-8669-3550A824B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11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2133636-859F-DB4B-9135-648F50E7B898}"/>
              </a:ext>
            </a:extLst>
          </p:cNvPr>
          <p:cNvSpPr txBox="1">
            <a:spLocks/>
          </p:cNvSpPr>
          <p:nvPr/>
        </p:nvSpPr>
        <p:spPr>
          <a:xfrm>
            <a:off x="682083" y="2152904"/>
            <a:ext cx="11026698" cy="1736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400"/>
              </a:spcAft>
              <a:buNone/>
            </a:pPr>
            <a:r>
              <a:rPr lang="mn-MN" sz="36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ОРГАНИК</a:t>
            </a:r>
            <a:endParaRPr lang="en-US" sz="3600" b="1" dirty="0">
              <a:solidFill>
                <a:srgbClr val="13214E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0" indent="0" algn="ctr">
              <a:buNone/>
            </a:pPr>
            <a:endParaRPr lang="en-US" sz="3600" b="1" dirty="0">
              <a:solidFill>
                <a:srgbClr val="13214E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BDB145F-74FA-6047-942C-1E07B24A3B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1075" y="3024052"/>
            <a:ext cx="5149850" cy="3548222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A69EA0C8-9CDF-3642-B384-581BAFD58F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66" y="320520"/>
            <a:ext cx="11338932" cy="1325563"/>
          </a:xfrm>
        </p:spPr>
        <p:txBody>
          <a:bodyPr>
            <a:noAutofit/>
          </a:bodyPr>
          <a:lstStyle/>
          <a:p>
            <a:r>
              <a:rPr lang="mn-MN" sz="46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ДАХИН БОЛОВСРУУЛАЛТЫН ТУХАЙ</a:t>
            </a:r>
            <a:endParaRPr lang="fr-FR" sz="4600" dirty="0">
              <a:solidFill>
                <a:srgbClr val="13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69924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643C12-AF18-8146-8669-3550A824B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11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2133636-859F-DB4B-9135-648F50E7B898}"/>
              </a:ext>
            </a:extLst>
          </p:cNvPr>
          <p:cNvSpPr txBox="1">
            <a:spLocks/>
          </p:cNvSpPr>
          <p:nvPr/>
        </p:nvSpPr>
        <p:spPr>
          <a:xfrm>
            <a:off x="682083" y="2152904"/>
            <a:ext cx="11026698" cy="1736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Aft>
                <a:spcPts val="2400"/>
              </a:spcAft>
              <a:buNone/>
            </a:pPr>
            <a:r>
              <a:rPr lang="mn-MN" sz="36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МОДНЫ ҮНС</a:t>
            </a:r>
            <a:endParaRPr lang="en-US" sz="3600" b="1" dirty="0">
              <a:solidFill>
                <a:srgbClr val="13214E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0" indent="0" algn="ctr">
              <a:buNone/>
            </a:pPr>
            <a:endParaRPr lang="en-US" sz="3600" b="1" dirty="0">
              <a:solidFill>
                <a:srgbClr val="13214E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3C308BB-56AD-654A-88EB-AA883374B0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98875" y="3204008"/>
            <a:ext cx="4794250" cy="2990850"/>
          </a:xfrm>
          <a:prstGeom prst="rect">
            <a:avLst/>
          </a:prstGeom>
        </p:spPr>
      </p:pic>
      <p:sp>
        <p:nvSpPr>
          <p:cNvPr id="8" name="Titre 1">
            <a:extLst>
              <a:ext uri="{FF2B5EF4-FFF2-40B4-BE49-F238E27FC236}">
                <a16:creationId xmlns:a16="http://schemas.microsoft.com/office/drawing/2014/main" id="{E0193529-01E5-9044-AE37-961F307F00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66" y="320520"/>
            <a:ext cx="11338932" cy="1325563"/>
          </a:xfrm>
        </p:spPr>
        <p:txBody>
          <a:bodyPr>
            <a:noAutofit/>
          </a:bodyPr>
          <a:lstStyle/>
          <a:p>
            <a:r>
              <a:rPr lang="mn-MN" sz="46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ДАХИН БОЛОВСРУУЛАЛТЫН ТУХАЙ</a:t>
            </a:r>
            <a:endParaRPr lang="fr-FR" sz="4600" dirty="0">
              <a:solidFill>
                <a:srgbClr val="13214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711381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1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2F9314-B93E-B648-ADF9-B4C5993E7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65" y="320520"/>
            <a:ext cx="11328577" cy="1325563"/>
          </a:xfrm>
        </p:spPr>
        <p:txBody>
          <a:bodyPr>
            <a:normAutofit/>
          </a:bodyPr>
          <a:lstStyle/>
          <a:p>
            <a:r>
              <a:rPr lang="mn-MN" sz="60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АСУУДАЛ БАЙНА УУ? </a:t>
            </a:r>
            <a:endParaRPr lang="fr-FR" sz="2400" dirty="0">
              <a:solidFill>
                <a:srgbClr val="EBEBEB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643C12-AF18-8146-8669-3550A824B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46082"/>
            <a:ext cx="11016342" cy="5065613"/>
          </a:xfrm>
        </p:spPr>
        <p:txBody>
          <a:bodyPr>
            <a:normAutofit fontScale="92500"/>
          </a:bodyPr>
          <a:lstStyle/>
          <a:p>
            <a:pPr marL="0" indent="0">
              <a:lnSpc>
                <a:spcPct val="110000"/>
              </a:lnSpc>
              <a:buNone/>
            </a:pPr>
            <a:r>
              <a:rPr lang="mn-MN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ДАХИН БОЛОВСРУУЛАЛТ БОЛ ШИДЭТ ШИЙДЭЛ БИШ. УЧИР НЬ ҮҮНД МАШ ОЛОН АСУУДАЛ БИЙ</a:t>
            </a:r>
            <a:r>
              <a:rPr lang="fr-FR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:</a:t>
            </a:r>
          </a:p>
          <a:p>
            <a:pPr>
              <a:lnSpc>
                <a:spcPct val="110000"/>
              </a:lnSpc>
              <a:spcBef>
                <a:spcPts val="500"/>
              </a:spcBef>
              <a:buFontTx/>
              <a:buChar char="-"/>
            </a:pPr>
            <a:r>
              <a:rPr lang="mn-MN" sz="24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ОЛОН ТӨРЛИЙН ХУВАНЦАР ҮНЭНДЭЭ ДАХИН БОЛОВСРУУЛАГДДАГГҮЙ</a:t>
            </a:r>
            <a:endParaRPr lang="fr-FR" sz="2400" b="1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  <a:spcBef>
                <a:spcPts val="500"/>
              </a:spcBef>
              <a:buFontTx/>
              <a:buChar char="-"/>
            </a:pPr>
            <a:r>
              <a:rPr lang="mn-MN" sz="24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ИХЭНХ ЗАГВАРУУД ДАХИН БОЛОВСРУУЛАЛТАД ТУШАА БОЛДОГ</a:t>
            </a:r>
            <a:endParaRPr lang="fr-FR" sz="2400" b="1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  <a:spcBef>
                <a:spcPts val="500"/>
              </a:spcBef>
              <a:buFontTx/>
              <a:buChar char="-"/>
            </a:pPr>
            <a:r>
              <a:rPr lang="mn-MN" sz="24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НЭМЭЛТ ОРЦ, БОХИРДОЛ ДАХИН БОЛОВСРУУЛАЛТЫГ БУУРУУЛДАГ</a:t>
            </a:r>
            <a:endParaRPr lang="fr-FR" sz="2400" b="1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  <a:spcBef>
                <a:spcPts val="500"/>
              </a:spcBef>
              <a:buFontTx/>
              <a:buChar char="-"/>
            </a:pPr>
            <a:r>
              <a:rPr lang="mn-MN" sz="24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ДАХИН БОЛОВСРУУЛАЛТ НЬ ИХЭНХ МАТЕРИАЛЫН ЧАНАРЫГ БУУРУУЛДАГ </a:t>
            </a:r>
            <a:r>
              <a:rPr lang="fr-FR" sz="24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mn-MN" sz="24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ЗЭРЭГ БУУРУУЛСАН ДАХИН БОЛОВСРУУЛАЛТ</a:t>
            </a:r>
            <a:r>
              <a:rPr lang="fr-FR" sz="24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>
              <a:lnSpc>
                <a:spcPct val="110000"/>
              </a:lnSpc>
              <a:spcBef>
                <a:spcPts val="500"/>
              </a:spcBef>
              <a:buFontTx/>
              <a:buChar char="-"/>
            </a:pPr>
            <a:r>
              <a:rPr lang="mn-MN" sz="24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ДАХИН БОЛОВСРУУЛАХАД АНГИЛАЛТЫГ МАШ НАРИЙН ХИЙСЭН БАЙХ ШААРДЛАГАТАЙ </a:t>
            </a:r>
          </a:p>
          <a:p>
            <a:pPr>
              <a:lnSpc>
                <a:spcPct val="110000"/>
              </a:lnSpc>
              <a:spcBef>
                <a:spcPts val="500"/>
              </a:spcBef>
              <a:buFontTx/>
              <a:buChar char="-"/>
            </a:pPr>
            <a:r>
              <a:rPr lang="mn-MN" sz="24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ДАХИН БОЛОВСРУУЛАЛТ БАЙГАЛЬ ОРЧИНД СӨРӨГ НӨЛӨӨ ҮЗҮҮЛДЭГ</a:t>
            </a:r>
            <a:endParaRPr lang="fr-FR" sz="2400" b="1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  <a:spcBef>
                <a:spcPts val="500"/>
              </a:spcBef>
              <a:buFontTx/>
              <a:buChar char="-"/>
            </a:pPr>
            <a:r>
              <a:rPr lang="mn-MN" sz="24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ДАХИН БОЛОВСРУУЛАХ БОЛОМЖ НЬ ХЭТ ХЭРЭГЛЭЭ ӨДӨӨДӨГ</a:t>
            </a:r>
            <a:endParaRPr lang="fr-FR" sz="2400" b="1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lnSpc>
                <a:spcPct val="110000"/>
              </a:lnSpc>
              <a:buFontTx/>
              <a:buChar char="-"/>
            </a:pPr>
            <a:endParaRPr lang="fr-FR" b="1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lnSpc>
                <a:spcPct val="110000"/>
              </a:lnSpc>
              <a:buNone/>
            </a:pPr>
            <a:endParaRPr lang="fr-FR" b="1" dirty="0">
              <a:solidFill>
                <a:srgbClr val="EBEBEB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492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2F9314-B93E-B648-ADF9-B4C5993E7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66" y="320520"/>
            <a:ext cx="11338932" cy="1325563"/>
          </a:xfrm>
        </p:spPr>
        <p:txBody>
          <a:bodyPr>
            <a:normAutofit/>
          </a:bodyPr>
          <a:lstStyle/>
          <a:p>
            <a:r>
              <a:rPr lang="mn-MN" sz="60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АСУУДАЛ БАЙНА УУ? </a:t>
            </a:r>
            <a:endParaRPr lang="fr-FR" sz="2400" dirty="0">
              <a:solidFill>
                <a:srgbClr val="13214E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643C12-AF18-8146-8669-3550A824B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11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F524C53-E7D1-D547-8830-74DB508847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436" y="1680099"/>
            <a:ext cx="10053127" cy="4419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37865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2F9314-B93E-B648-ADF9-B4C5993E7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66" y="320520"/>
            <a:ext cx="11338932" cy="1325563"/>
          </a:xfrm>
        </p:spPr>
        <p:txBody>
          <a:bodyPr>
            <a:normAutofit/>
          </a:bodyPr>
          <a:lstStyle/>
          <a:p>
            <a:r>
              <a:rPr lang="mn-MN" sz="60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АСУУДАЛ БАЙНА УУ? </a:t>
            </a:r>
            <a:endParaRPr lang="fr-FR" sz="2400" dirty="0">
              <a:solidFill>
                <a:srgbClr val="13214E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643C12-AF18-8146-8669-3550A824B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11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FF1792D-3D13-B445-AF79-56A9591C26CC}"/>
              </a:ext>
            </a:extLst>
          </p:cNvPr>
          <p:cNvSpPr txBox="1">
            <a:spLocks/>
          </p:cNvSpPr>
          <p:nvPr/>
        </p:nvSpPr>
        <p:spPr>
          <a:xfrm>
            <a:off x="582651" y="2019463"/>
            <a:ext cx="11026698" cy="45180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400"/>
              </a:spcAft>
              <a:buNone/>
            </a:pPr>
            <a:r>
              <a:rPr lang="mn-MN" sz="36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БАЙГАЛИЙН БАЯЛАГ ОЛБОРЛОЛТЫГ ДАХИН БОЛОВСРУУЛАЛТ ХЭЗЭЭ Ч ОРЛОХГҮЙ </a:t>
            </a:r>
          </a:p>
          <a:p>
            <a:pPr marL="0" indent="0">
              <a:spcAft>
                <a:spcPts val="2400"/>
              </a:spcAft>
              <a:buNone/>
            </a:pPr>
            <a:r>
              <a:rPr lang="en-US" sz="36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2005</a:t>
            </a:r>
            <a:r>
              <a:rPr lang="mn-MN" sz="36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</a:t>
            </a:r>
            <a:r>
              <a:rPr lang="en-US" sz="36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2015</a:t>
            </a:r>
            <a:r>
              <a:rPr lang="mn-MN" sz="36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ОНД ХУВАНЦАРЫН ҮЙЛДВЭРЛЭЛ 45%-ИАР ӨССӨН</a:t>
            </a:r>
            <a:endParaRPr lang="en-US" sz="3600" b="1" dirty="0">
              <a:solidFill>
                <a:srgbClr val="13214E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0" indent="0">
              <a:spcAft>
                <a:spcPts val="2400"/>
              </a:spcAft>
              <a:buNone/>
            </a:pPr>
            <a:r>
              <a:rPr lang="en-US" sz="36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100% </a:t>
            </a:r>
            <a:r>
              <a:rPr lang="mn-MN" sz="36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ДАХИН БОЛОВСРУУЛАХ НЬ ҮЛГЭР. ДАХИН БОЛОВСРУУЛАЛТ ДАНГААРАА ХОГ ХАЯГДЛЫГ ЗОХИЦУУЛЖ ЧАДАХГҮЙ</a:t>
            </a:r>
            <a:endParaRPr lang="en-US" sz="3600" b="1" dirty="0">
              <a:solidFill>
                <a:srgbClr val="13214E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5399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0F7BDA-9878-D344-9671-8769E68948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9934" y="3632820"/>
            <a:ext cx="10515600" cy="302198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mn-MN" sz="2400" noProof="1"/>
              <a:t>ЭНЭХҮҮ СУРГАЛТЫГ ЕВРОПЫН ХОБООНЫ САНХҮҮЖИЛТТЭЙ</a:t>
            </a:r>
            <a:endParaRPr lang="en-US" sz="2400" noProof="1"/>
          </a:p>
          <a:p>
            <a:pPr marL="0" indent="0" algn="ctr">
              <a:buNone/>
            </a:pPr>
            <a:r>
              <a:rPr lang="en-US" sz="2400" noProof="1"/>
              <a:t>“</a:t>
            </a:r>
            <a:r>
              <a:rPr lang="mn-MN" b="1" i="1" noProof="1"/>
              <a:t>МОНГОЛ УЛС ДАХЬ ХУВАНЦАР ХОГ ХАЯГДЛЫН ДАХИН БОЛОВСРУУЛАЛТЫН ТОГТВОРТОЙ БАЙДЛЫГ ХАНГАХ</a:t>
            </a:r>
            <a:r>
              <a:rPr lang="en-US" sz="2400" noProof="1"/>
              <a:t>” </a:t>
            </a:r>
          </a:p>
          <a:p>
            <a:pPr marL="0" indent="0" algn="ctr">
              <a:buNone/>
            </a:pPr>
            <a:r>
              <a:rPr lang="mn-MN" sz="2400" noProof="1"/>
              <a:t>ТӨСЛИЙН ХҮРЭЭНД ЗОХИОН БАЙГУУЛАВ.</a:t>
            </a:r>
            <a:endParaRPr lang="en-US" sz="2400" noProof="1"/>
          </a:p>
          <a:p>
            <a:pPr marL="0" indent="0" algn="ctr">
              <a:buNone/>
            </a:pPr>
            <a:endParaRPr lang="en-US" sz="2000" noProof="1"/>
          </a:p>
          <a:p>
            <a:pPr marL="0" indent="0" algn="ctr">
              <a:buNone/>
            </a:pPr>
            <a:r>
              <a:rPr lang="mn-MN" sz="1600" noProof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Тус сургалтаар </a:t>
            </a:r>
            <a:r>
              <a:rPr lang="en-US" sz="1600" noProof="1">
                <a:solidFill>
                  <a:schemeClr val="tx1">
                    <a:lumMod val="50000"/>
                    <a:lumOff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илэрхийлсэн үзэл бодол нь Европын Холбооны үзэл бодлыг илэрхийлэхгүй болно.</a:t>
            </a:r>
          </a:p>
          <a:p>
            <a:pPr marL="0" indent="0" algn="ctr">
              <a:buNone/>
            </a:pPr>
            <a:endParaRPr lang="fr-FR" sz="2000" noProof="1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2F4B40FC-03F6-F543-A17C-A773BEF272D5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90161" y="572521"/>
            <a:ext cx="1179738" cy="1567417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E68EE55-5B28-094F-BDF8-0EF4CC86141E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6995" y="703008"/>
            <a:ext cx="991026" cy="958604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4A27148-58AF-A345-86EB-543F6B4E4A6A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6573" y="659711"/>
            <a:ext cx="744344" cy="74315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F4A8F8FE-FC35-5247-AF2D-C3CA0145E873}"/>
              </a:ext>
            </a:extLst>
          </p:cNvPr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34" y="703983"/>
            <a:ext cx="2167425" cy="811144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ED51CD28-2BC5-A345-9B28-5529EEC6DCC6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8801" y="681038"/>
            <a:ext cx="665615" cy="74315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6091F3A6-4525-1D48-AE57-4FE7A3FC3EE2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5154" y="659711"/>
            <a:ext cx="790866" cy="81114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F037C4E9-B7A8-5E44-B14F-31C23B02D55B}"/>
              </a:ext>
            </a:extLst>
          </p:cNvPr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804" y="2361118"/>
            <a:ext cx="2804392" cy="682446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E07F3B0-76BB-884B-B5DB-7867C718DCB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21047" y="534857"/>
            <a:ext cx="1437750" cy="1120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165342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1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2F9314-B93E-B648-ADF9-B4C5993E7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65" y="320520"/>
            <a:ext cx="11328577" cy="1325563"/>
          </a:xfrm>
        </p:spPr>
        <p:txBody>
          <a:bodyPr>
            <a:normAutofit/>
          </a:bodyPr>
          <a:lstStyle/>
          <a:p>
            <a:r>
              <a:rPr lang="mn-MN" sz="60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ТЭГЭЭД ОДОО ЯАХ ВЭ</a:t>
            </a:r>
            <a:r>
              <a:rPr lang="fr-FR" sz="60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?</a:t>
            </a:r>
            <a:endParaRPr lang="fr-FR" sz="2400" dirty="0">
              <a:solidFill>
                <a:srgbClr val="EBEBEB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643C12-AF18-8146-8669-3550A824B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5965" y="3521988"/>
            <a:ext cx="10975155" cy="244485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FR" sz="36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“</a:t>
            </a:r>
            <a:r>
              <a:rPr lang="mn-MN" sz="36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ХОГ ХАЯГДЛАА НӨӨЦ БОЛГОЁ</a:t>
            </a:r>
            <a:r>
              <a:rPr lang="fr-FR" sz="36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"</a:t>
            </a:r>
          </a:p>
          <a:p>
            <a:pPr marL="0" indent="0" algn="ctr">
              <a:buNone/>
            </a:pPr>
            <a:endParaRPr lang="fr-FR" sz="3600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r>
              <a:rPr lang="fr-FR" sz="36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 “</a:t>
            </a:r>
            <a:r>
              <a:rPr lang="mn-MN" sz="36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НӨӨЦӨӨ ХОГ ХАЯГДАЛ БОЛГОХОО БОЛЬЁ</a:t>
            </a:r>
            <a:r>
              <a:rPr lang="fr-FR" sz="36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"</a:t>
            </a:r>
            <a:endParaRPr lang="fr-FR" sz="3600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 algn="ctr">
              <a:buNone/>
            </a:pPr>
            <a:endParaRPr lang="fr-FR" sz="3600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4" name="Espace réservé du contenu 2">
            <a:extLst>
              <a:ext uri="{FF2B5EF4-FFF2-40B4-BE49-F238E27FC236}">
                <a16:creationId xmlns:a16="http://schemas.microsoft.com/office/drawing/2014/main" id="{12C77016-E068-9940-9784-B7A3EA44B49F}"/>
              </a:ext>
            </a:extLst>
          </p:cNvPr>
          <p:cNvSpPr txBox="1">
            <a:spLocks/>
          </p:cNvSpPr>
          <p:nvPr/>
        </p:nvSpPr>
        <p:spPr>
          <a:xfrm>
            <a:off x="762000" y="2113280"/>
            <a:ext cx="10739120" cy="1014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mn-MN" sz="27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АНГИЛЖ, ДАХИН БОЛОВСРУУЛАХ БОЛОМЖТОЙ БҮХНИЙГ ХИЙ, </a:t>
            </a:r>
            <a:r>
              <a:rPr lang="mn-MN" sz="2700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ХАРИН ӨӨРЧЛӨХ ЁСТОЙ ХАМГИЙН ЧУХАЛ ЗҮЙЛ БОЛ:</a:t>
            </a:r>
            <a:endParaRPr lang="fr-FR" sz="2700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D3A5A1ED-3228-7940-AE1F-6AD71FE0C78C}"/>
              </a:ext>
            </a:extLst>
          </p:cNvPr>
          <p:cNvCxnSpPr>
            <a:cxnSpLocks/>
          </p:cNvCxnSpPr>
          <p:nvPr/>
        </p:nvCxnSpPr>
        <p:spPr>
          <a:xfrm flipV="1">
            <a:off x="2145585" y="3521988"/>
            <a:ext cx="7702658" cy="492074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8">
            <a:extLst>
              <a:ext uri="{FF2B5EF4-FFF2-40B4-BE49-F238E27FC236}">
                <a16:creationId xmlns:a16="http://schemas.microsoft.com/office/drawing/2014/main" id="{8CB02C64-7B07-3646-B1E4-45E3CACEE37B}"/>
              </a:ext>
            </a:extLst>
          </p:cNvPr>
          <p:cNvCxnSpPr>
            <a:cxnSpLocks/>
          </p:cNvCxnSpPr>
          <p:nvPr/>
        </p:nvCxnSpPr>
        <p:spPr>
          <a:xfrm>
            <a:off x="2145585" y="3552240"/>
            <a:ext cx="7702658" cy="461822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51077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1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2F9314-B93E-B648-ADF9-B4C5993E7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65" y="320520"/>
            <a:ext cx="11328577" cy="1325563"/>
          </a:xfrm>
        </p:spPr>
        <p:txBody>
          <a:bodyPr>
            <a:normAutofit/>
          </a:bodyPr>
          <a:lstStyle/>
          <a:p>
            <a:r>
              <a:rPr lang="mn-MN" sz="60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ЦААШДАА ЯАХ ВЭ?</a:t>
            </a:r>
            <a:endParaRPr lang="fr-FR" sz="2400" dirty="0">
              <a:solidFill>
                <a:srgbClr val="EBEBEB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643C12-AF18-8146-8669-3550A824B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103824"/>
            <a:ext cx="10475563" cy="4654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mn-MN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ХАМГИЙН ОНОВЧТОЙ ШИЙДЭЛ БОЛ </a:t>
            </a:r>
            <a:r>
              <a:rPr lang="mn-MN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ХОГ ХАЯГДЛЫН ГАРЦЫГ АНХНААС НЬ БУУРУУЛАХ</a:t>
            </a:r>
            <a:r>
              <a:rPr lang="fr-FR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.</a:t>
            </a:r>
          </a:p>
          <a:p>
            <a:pPr marL="0" indent="0">
              <a:buNone/>
            </a:pPr>
            <a:endParaRPr lang="fr-FR" sz="1900" b="1" dirty="0">
              <a:solidFill>
                <a:srgbClr val="EBEBEB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0" indent="0">
              <a:buNone/>
            </a:pPr>
            <a:r>
              <a:rPr lang="mn-MN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ЭНЭ НЬ БИД </a:t>
            </a:r>
            <a:r>
              <a:rPr lang="mn-MN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ӨДӨР ТУТМЫН ХЭРЭГЛЭЭГЭЭ ЭРГЭН ХАРЖ, АМЬДРАЛЫН ХЭВ МАЯГТАА ӨӨРЧЛӨЛТ ХИЙХ</a:t>
            </a:r>
            <a:r>
              <a:rPr lang="fr-FR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.</a:t>
            </a:r>
            <a:endParaRPr lang="fr-FR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1900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mn-MN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МӨН </a:t>
            </a:r>
            <a:r>
              <a:rPr lang="mn-MN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ҮЙЛДВЭРҮҮД АРГА БАРИЛАА ЭЕРЭГЭЭР ӨӨРЧИЛЖ, </a:t>
            </a:r>
            <a:r>
              <a:rPr lang="fr-FR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“</a:t>
            </a:r>
            <a:r>
              <a:rPr lang="mn-MN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НИЙГМИЙН ХАРИУЦЛАГАА</a:t>
            </a:r>
            <a:r>
              <a:rPr lang="fr-FR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“</a:t>
            </a:r>
            <a:r>
              <a:rPr lang="mn-MN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БИЕЛҮҮЛЭХЭД</a:t>
            </a:r>
            <a:r>
              <a:rPr lang="fr-FR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mn-MN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ШААРДЛАГА ТАВИХ</a:t>
            </a:r>
            <a:r>
              <a:rPr lang="fr-FR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  <a:p>
            <a:pPr>
              <a:buFontTx/>
              <a:buChar char="-"/>
            </a:pPr>
            <a:endParaRPr lang="fr-FR" b="1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b="1" dirty="0">
              <a:solidFill>
                <a:srgbClr val="EBEBEB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697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2F9314-B93E-B648-ADF9-B4C5993E7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66" y="320520"/>
            <a:ext cx="11338932" cy="1325563"/>
          </a:xfrm>
        </p:spPr>
        <p:txBody>
          <a:bodyPr>
            <a:normAutofit fontScale="90000"/>
          </a:bodyPr>
          <a:lstStyle/>
          <a:p>
            <a:r>
              <a:rPr lang="mn-MN" sz="60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ЯАГААД ҮЙЛДВЭРҮҮД ГЭЖ</a:t>
            </a:r>
            <a:r>
              <a:rPr lang="fr-FR" sz="60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?</a:t>
            </a:r>
            <a:endParaRPr lang="fr-FR" sz="2400" dirty="0">
              <a:solidFill>
                <a:srgbClr val="13214E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643C12-AF18-8146-8669-3550A824B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11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9" name="Espace réservé du contenu 2">
            <a:extLst>
              <a:ext uri="{FF2B5EF4-FFF2-40B4-BE49-F238E27FC236}">
                <a16:creationId xmlns:a16="http://schemas.microsoft.com/office/drawing/2014/main" id="{2FF1792D-3D13-B445-AF79-56A9591C26CC}"/>
              </a:ext>
            </a:extLst>
          </p:cNvPr>
          <p:cNvSpPr txBox="1">
            <a:spLocks/>
          </p:cNvSpPr>
          <p:nvPr/>
        </p:nvSpPr>
        <p:spPr>
          <a:xfrm>
            <a:off x="582651" y="1616151"/>
            <a:ext cx="11026698" cy="1167689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10000"/>
              </a:lnSpc>
              <a:spcAft>
                <a:spcPts val="2400"/>
              </a:spcAft>
              <a:buNone/>
            </a:pPr>
            <a:r>
              <a:rPr lang="mn-MN" sz="32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НИЙТ ХОГ ХАЯГДЛЫН ЗӨВХӨН 10% НЬ ӨРХИЙН ХОГ ХАЯГДАЛ БАЙДАГ</a:t>
            </a:r>
            <a:r>
              <a:rPr lang="en-US" sz="32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. </a:t>
            </a:r>
            <a:r>
              <a:rPr lang="mn-MN" sz="3200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ҮЛДСЭН ДИЙЛЭНХ ХУВЬ НЬ ҮЙЛДВЭРЛЭИЙН ХОГ ХАЯГДАЛ.</a:t>
            </a:r>
            <a:endParaRPr lang="en-US" sz="32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FA6DE3F-F4EF-3B49-84BF-454062F828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910" y="2992514"/>
            <a:ext cx="8298180" cy="3618006"/>
          </a:xfrm>
          <a:prstGeom prst="rect">
            <a:avLst/>
          </a:prstGeom>
        </p:spPr>
      </p:pic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D163C1E1-3D82-084C-A7FC-1244FEAE8C9A}"/>
              </a:ext>
            </a:extLst>
          </p:cNvPr>
          <p:cNvSpPr txBox="1">
            <a:spLocks/>
          </p:cNvSpPr>
          <p:nvPr/>
        </p:nvSpPr>
        <p:spPr>
          <a:xfrm>
            <a:off x="4774023" y="3498440"/>
            <a:ext cx="1371879" cy="86851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Aft>
                <a:spcPts val="2400"/>
              </a:spcAft>
              <a:buNone/>
            </a:pPr>
            <a:r>
              <a:rPr lang="en-US" sz="36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1 / 70</a:t>
            </a:r>
          </a:p>
        </p:txBody>
      </p:sp>
    </p:spTree>
    <p:extLst>
      <p:ext uri="{BB962C8B-B14F-4D97-AF65-F5344CB8AC3E}">
        <p14:creationId xmlns:p14="http://schemas.microsoft.com/office/powerpoint/2010/main" val="34775233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1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2F9314-B93E-B648-ADF9-B4C5993E7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65" y="320520"/>
            <a:ext cx="11328577" cy="1325563"/>
          </a:xfrm>
        </p:spPr>
        <p:txBody>
          <a:bodyPr>
            <a:noAutofit/>
          </a:bodyPr>
          <a:lstStyle/>
          <a:p>
            <a:r>
              <a:rPr lang="mn-MN" sz="48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ТЭГ-ХАЯГДАЛД ХЭРХЭН ХҮРЭХ ВЭ</a:t>
            </a:r>
            <a:r>
              <a:rPr lang="fr-FR" sz="48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?</a:t>
            </a:r>
            <a:endParaRPr lang="fr-FR" sz="2000" dirty="0">
              <a:solidFill>
                <a:srgbClr val="EBEBEB"/>
              </a:solidFill>
            </a:endParaRP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CB21DCE0-B841-8E47-9678-BEA84064299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523"/>
          <a:stretch/>
        </p:blipFill>
        <p:spPr>
          <a:xfrm>
            <a:off x="2116602" y="1828963"/>
            <a:ext cx="7958795" cy="450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1460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1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2F9314-B93E-B648-ADF9-B4C5993E7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65" y="320520"/>
            <a:ext cx="11328577" cy="1325563"/>
          </a:xfrm>
        </p:spPr>
        <p:txBody>
          <a:bodyPr>
            <a:noAutofit/>
          </a:bodyPr>
          <a:lstStyle/>
          <a:p>
            <a:r>
              <a:rPr lang="mn-MN" sz="48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ТЭГ-ХАЯГДАЛД ХЭРХЭН ХҮРЭХ ВЭ</a:t>
            </a:r>
            <a:r>
              <a:rPr lang="fr-FR" sz="48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?</a:t>
            </a:r>
            <a:endParaRPr lang="fr-FR" sz="2000" dirty="0">
              <a:solidFill>
                <a:srgbClr val="EBEBE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5F34EA-0E92-A349-9E0D-9D35B3B332AB}"/>
              </a:ext>
            </a:extLst>
          </p:cNvPr>
          <p:cNvSpPr/>
          <p:nvPr/>
        </p:nvSpPr>
        <p:spPr>
          <a:xfrm>
            <a:off x="525965" y="1646083"/>
            <a:ext cx="10892312" cy="46628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800"/>
              </a:spcBef>
              <a:buFontTx/>
              <a:buChar char="-"/>
            </a:pPr>
            <a:r>
              <a:rPr lang="mn-MN" sz="28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ӨНӨӨГИЙН ЭДИЙН ЗАСГИЙН ЗАГВАРЫГ БҮТЭН ЗУРГААР ХАРАХ</a:t>
            </a:r>
            <a:endParaRPr lang="fr-FR" sz="2800" b="1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342900" indent="-342900">
              <a:spcBef>
                <a:spcPts val="1800"/>
              </a:spcBef>
              <a:buFontTx/>
              <a:buChar char="-"/>
            </a:pPr>
            <a:r>
              <a:rPr lang="mn-MN" sz="28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ХЭВРЭГ, НАСЖИЛТ БОГИНО БҮТЭЭГДЭХҮҮНИЙГ НЭН ДАРУЙ ХОРИГЛОХЫН ТӨЛӨӨ ИДЭВХТЭЙ ТЭМЦЭХ </a:t>
            </a:r>
          </a:p>
          <a:p>
            <a:pPr marL="342900" indent="-342900">
              <a:spcBef>
                <a:spcPts val="1800"/>
              </a:spcBef>
              <a:buFontTx/>
              <a:buChar char="-"/>
            </a:pPr>
            <a:r>
              <a:rPr lang="mn-MN" sz="28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“ДАХИН БОЛОВСРУУЛАГДАНА” ГЭСЭН ХУУРАМЧ ТЭМДЭГЛЭГЭЭНЭЭС ТАТГАЛЗАХ </a:t>
            </a:r>
          </a:p>
          <a:p>
            <a:pPr marL="342900" indent="-342900">
              <a:spcBef>
                <a:spcPts val="1800"/>
              </a:spcBef>
              <a:buFontTx/>
              <a:buChar char="-"/>
            </a:pPr>
            <a:r>
              <a:rPr lang="mn-MN" sz="28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БҮХ ҮЙЛДВЭРҮҮД ДАХИН АШИГЛАГДАХ САВ БАГЛАА БООДОЛ АШИГЛАЖ, САВ БАГЛАА БООДЛОО ЭРГҮҮЛЭН ТАТДАГ ТОГТОЛЦООТОЙ БОЛОХ</a:t>
            </a:r>
            <a:endParaRPr lang="fr-FR" sz="2800" b="1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401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1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2F9314-B93E-B648-ADF9-B4C5993E7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65" y="320520"/>
            <a:ext cx="11328577" cy="1325563"/>
          </a:xfrm>
        </p:spPr>
        <p:txBody>
          <a:bodyPr>
            <a:noAutofit/>
          </a:bodyPr>
          <a:lstStyle/>
          <a:p>
            <a:r>
              <a:rPr lang="mn-MN" sz="48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ТЭГ-ХАЯГДАЛД ХЭРХЭН ХҮРЭХ ВЭ</a:t>
            </a:r>
            <a:r>
              <a:rPr lang="fr-FR" sz="48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?</a:t>
            </a:r>
            <a:endParaRPr lang="fr-FR" sz="2000" dirty="0">
              <a:solidFill>
                <a:srgbClr val="EBEBE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5F34EA-0E92-A349-9E0D-9D35B3B332AB}"/>
              </a:ext>
            </a:extLst>
          </p:cNvPr>
          <p:cNvSpPr/>
          <p:nvPr/>
        </p:nvSpPr>
        <p:spPr>
          <a:xfrm>
            <a:off x="525965" y="1646083"/>
            <a:ext cx="10892312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800"/>
              </a:spcBef>
              <a:buFontTx/>
              <a:buChar char="-"/>
            </a:pPr>
            <a:r>
              <a:rPr lang="mn-MN" sz="2800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ДАХИН АШИГЛАХ БОЛОМЖГҮЙ ТОХИОЛДОЛД </a:t>
            </a:r>
            <a:r>
              <a:rPr lang="fr-FR" sz="2800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mn-MN" sz="28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ЗӨВХӨН ДАХИН БОЛОВСРУУЛАГДАХ МАТЕРИАЛ АШИГЛАХ</a:t>
            </a:r>
            <a:endParaRPr lang="fr-FR" sz="2800" b="1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mn-MN" sz="28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ДАХИН БОЛОВСРУУЛАГДАХ МАТЕРИАЛЫН ХУВИЛБАР БАЙГАА ТОХИОЛДОЛД ДАХИН БОЛОВСРУУЛАГДАХГҮЙ МАТЕРИАЛ АШИГЛАХЫГ ХОРИГЛОХ</a:t>
            </a:r>
            <a:endParaRPr lang="fr-FR" sz="2800" b="1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spcBef>
                <a:spcPts val="1200"/>
              </a:spcBef>
              <a:buFont typeface="Arial" panose="020B0604020202020204" pitchFamily="34" charset="0"/>
              <a:buChar char="•"/>
            </a:pPr>
            <a:r>
              <a:rPr lang="mn-MN" sz="28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ОНОЛЫН ХУВЬД ДАХИН БОЛОВСРУУЛАГДАХ Ч ҮР ДҮНТЭЙ ДАХИН БОЛОВСРУУЛАЛТАД СААД БОЛСОН БҮТЭЭГДЭХҮҮНИЙ ЗАГВАРЫГ ХОРИГЛОХ</a:t>
            </a:r>
            <a:endParaRPr lang="fr-FR" sz="2800" b="1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71432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1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535F34EA-0E92-A349-9E0D-9D35B3B332AB}"/>
              </a:ext>
            </a:extLst>
          </p:cNvPr>
          <p:cNvSpPr/>
          <p:nvPr/>
        </p:nvSpPr>
        <p:spPr>
          <a:xfrm>
            <a:off x="525965" y="1646083"/>
            <a:ext cx="10892312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800"/>
              </a:spcBef>
              <a:buFontTx/>
              <a:buChar char="-"/>
            </a:pPr>
            <a:r>
              <a:rPr lang="mn-MN" sz="2800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САВ БАГЛАА БООДЛЫН ҮЙЛДВЭРҮҮДЭД</a:t>
            </a:r>
            <a:r>
              <a:rPr lang="fr-FR" sz="2800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800100" lvl="1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mn-MN" sz="28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АШИГЛАДАГ МАТЕРИАЛЫН НЭР ТӨРЛИЙГ БУУРУУЛАХ </a:t>
            </a:r>
          </a:p>
          <a:p>
            <a:pPr marL="800100" lvl="1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mn-MN" sz="28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ОЛОН ТӨРЛИЙН МАТЕРИАЛ ХОЛЬСОН БАГЛАА БООДЛЫГ ЗОГСООХ </a:t>
            </a:r>
          </a:p>
          <a:p>
            <a:pPr marL="800100" lvl="1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mn-MN" sz="28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БҮТЭЭГДЭХҮҮНИЙ НЭР ТӨРЛӨӨР САВ БАГЛАА БООДЛЫН НЭГДСЭН СТАНДАРТТАЙ БОЛОХ</a:t>
            </a:r>
            <a:endParaRPr lang="fr-FR" sz="2800" b="1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Bef>
                <a:spcPts val="1800"/>
              </a:spcBef>
            </a:pPr>
            <a:endParaRPr lang="fr-FR" sz="2800" b="1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7" name="Titre 1">
            <a:extLst>
              <a:ext uri="{FF2B5EF4-FFF2-40B4-BE49-F238E27FC236}">
                <a16:creationId xmlns:a16="http://schemas.microsoft.com/office/drawing/2014/main" id="{33A1D17B-2866-8E49-9AB9-9AC7CB7953F4}"/>
              </a:ext>
            </a:extLst>
          </p:cNvPr>
          <p:cNvSpPr txBox="1">
            <a:spLocks/>
          </p:cNvSpPr>
          <p:nvPr/>
        </p:nvSpPr>
        <p:spPr>
          <a:xfrm>
            <a:off x="525965" y="320520"/>
            <a:ext cx="113285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4800" b="1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ТЭГ-ХАЯГДАЛД ХЭРХЭН ХҮРЭХ ВЭ</a:t>
            </a:r>
            <a:r>
              <a:rPr lang="fr-FR" sz="4800" b="1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?</a:t>
            </a:r>
            <a:endParaRPr lang="fr-FR" sz="2000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0595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1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2F9314-B93E-B648-ADF9-B4C5993E7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65" y="320520"/>
            <a:ext cx="11328577" cy="1325563"/>
          </a:xfrm>
        </p:spPr>
        <p:txBody>
          <a:bodyPr>
            <a:noAutofit/>
          </a:bodyPr>
          <a:lstStyle/>
          <a:p>
            <a:r>
              <a:rPr lang="mn-MN" sz="48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ТЭГ-ХАЯГДАЛД ХЭРХЭН ХҮРЭХ ВЭ</a:t>
            </a:r>
            <a:r>
              <a:rPr lang="fr-FR" sz="48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?</a:t>
            </a:r>
            <a:endParaRPr lang="fr-FR" sz="2000" dirty="0">
              <a:solidFill>
                <a:srgbClr val="EBEBEB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35F34EA-0E92-A349-9E0D-9D35B3B332AB}"/>
              </a:ext>
            </a:extLst>
          </p:cNvPr>
          <p:cNvSpPr/>
          <p:nvPr/>
        </p:nvSpPr>
        <p:spPr>
          <a:xfrm>
            <a:off x="525965" y="1646083"/>
            <a:ext cx="10892312" cy="48167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spcBef>
                <a:spcPts val="1800"/>
              </a:spcBef>
              <a:buFontTx/>
              <a:buChar char="-"/>
            </a:pPr>
            <a:r>
              <a:rPr lang="mn-MN" sz="2800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ХУВЬ ХҮМҮҮСТ</a:t>
            </a:r>
            <a:r>
              <a:rPr lang="fr-FR" sz="2800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800100" lvl="1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mn-MN" sz="28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ХОГ ХАЯГДЛАА БАГАСГАХ, ДАХИН АШИГЛАХ, ДАХИН БОЛОВСРУУЛАХ</a:t>
            </a:r>
            <a:endParaRPr lang="fr-FR" sz="2800" b="1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mn-MN" sz="28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ХЭРЭГЛЭЭНИЙ ДАДЛАА ӨӨРЧЛӨХ</a:t>
            </a:r>
            <a:endParaRPr lang="fr-FR" sz="2800" b="1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800100" lvl="1" indent="-342900">
              <a:spcBef>
                <a:spcPts val="1800"/>
              </a:spcBef>
              <a:buFont typeface="Arial" panose="020B0604020202020204" pitchFamily="34" charset="0"/>
              <a:buChar char="•"/>
            </a:pPr>
            <a:r>
              <a:rPr lang="mn-MN" sz="28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ӨРХӨӨС ГАРАХ ХОГ ХАЯГДЛАА НАРИЙВЧЛАН АНГИЛАХ</a:t>
            </a:r>
            <a:r>
              <a:rPr lang="fr-FR" sz="28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, </a:t>
            </a:r>
            <a:r>
              <a:rPr lang="mn-MN" sz="2800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ИНГЭСНЭЭР</a:t>
            </a:r>
            <a:r>
              <a:rPr lang="fr-FR" sz="2800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</a:t>
            </a:r>
          </a:p>
          <a:p>
            <a:pPr marL="1257300" lvl="2" indent="-342900">
              <a:spcBef>
                <a:spcPts val="600"/>
              </a:spcBef>
              <a:buFont typeface="Wingdings" pitchFamily="2" charset="2"/>
              <a:buChar char="Ø"/>
            </a:pPr>
            <a:r>
              <a:rPr lang="mn-MN" sz="28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ХАЯГДАЛ ДАХИН БОЛОВСРУУЛАГДАНА</a:t>
            </a:r>
            <a:endParaRPr lang="fr-FR" sz="2800" b="1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1257300" lvl="2" indent="-342900">
              <a:spcBef>
                <a:spcPts val="600"/>
              </a:spcBef>
              <a:buFont typeface="Wingdings" pitchFamily="2" charset="2"/>
              <a:buChar char="Ø"/>
            </a:pPr>
            <a:r>
              <a:rPr lang="mn-MN" sz="28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ҮЙЛДВЭРҮҮДЭД ШАХАЛТ ҮЗҮҮЛЭХ МЭДЭЭЛЭЛ ЦУГЛУУЛНА</a:t>
            </a:r>
            <a:endParaRPr lang="fr-FR" sz="2800" b="1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2459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2F9314-B93E-B648-ADF9-B4C5993E7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66" y="320520"/>
            <a:ext cx="11338932" cy="1325563"/>
          </a:xfrm>
        </p:spPr>
        <p:txBody>
          <a:bodyPr>
            <a:noAutofit/>
          </a:bodyPr>
          <a:lstStyle/>
          <a:p>
            <a:r>
              <a:rPr lang="mn-MN" sz="48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ТЭГ-ХАЯГДАЛД ХЭРХЭН ХҮРЭХ ВЭ</a:t>
            </a:r>
            <a:r>
              <a:rPr lang="fr-FR" sz="48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?</a:t>
            </a:r>
            <a:endParaRPr lang="fr-FR" sz="2400" dirty="0">
              <a:solidFill>
                <a:srgbClr val="13214E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643C12-AF18-8146-8669-3550A824B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11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0" name="Titre 1">
            <a:extLst>
              <a:ext uri="{FF2B5EF4-FFF2-40B4-BE49-F238E27FC236}">
                <a16:creationId xmlns:a16="http://schemas.microsoft.com/office/drawing/2014/main" id="{C20DD969-0F17-AC4E-8E34-FDAE6C108E9A}"/>
              </a:ext>
            </a:extLst>
          </p:cNvPr>
          <p:cNvSpPr txBox="1">
            <a:spLocks/>
          </p:cNvSpPr>
          <p:nvPr/>
        </p:nvSpPr>
        <p:spPr>
          <a:xfrm>
            <a:off x="7936992" y="1328546"/>
            <a:ext cx="3927906" cy="537604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28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ХОГ ХАЯГДАЛ ЗОХИЦУУЛАЛТААС</a:t>
            </a:r>
            <a:endParaRPr lang="fr-FR" sz="2800" b="1" dirty="0">
              <a:solidFill>
                <a:srgbClr val="13214E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algn="ctr"/>
            <a:endParaRPr lang="fr-FR" sz="1400" b="1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algn="ctr"/>
            <a:r>
              <a:rPr lang="mn-MN" sz="28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ТОЙРОГ ЭДИЙН ЗАСАГ </a:t>
            </a:r>
            <a:r>
              <a:rPr lang="mn-MN" sz="2800" b="1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РУУ </a:t>
            </a:r>
            <a:endParaRPr lang="fr-FR" sz="2800" b="1" dirty="0">
              <a:solidFill>
                <a:srgbClr val="13214E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algn="ctr"/>
            <a:endParaRPr lang="fr-FR" sz="1400" b="1" dirty="0">
              <a:solidFill>
                <a:srgbClr val="13214E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algn="ctr"/>
            <a:r>
              <a:rPr lang="mn-MN" sz="2800" b="1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ШИЛЖИЖ </a:t>
            </a:r>
            <a:r>
              <a:rPr lang="mn-MN" sz="28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СЭТГЭЛГЭЭГЭЭ ӨӨРЧЛӨХ</a:t>
            </a:r>
            <a:endParaRPr lang="fr-FR" sz="1200" b="1" dirty="0">
              <a:solidFill>
                <a:srgbClr val="13214E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27E4B585-30B3-8245-8490-0773FEDB1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150" y="1562905"/>
            <a:ext cx="7830671" cy="4978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84651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8116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4">
            <a:extLst>
              <a:ext uri="{FF2B5EF4-FFF2-40B4-BE49-F238E27FC236}">
                <a16:creationId xmlns:a16="http://schemas.microsoft.com/office/drawing/2014/main" id="{3E8730FC-C415-294F-A3EE-E8A06FDBC43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70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15709" r="235"/>
          <a:stretch/>
        </p:blipFill>
        <p:spPr>
          <a:xfrm>
            <a:off x="0" y="1"/>
            <a:ext cx="12191999" cy="6857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B2B90604-2D1E-7344-BAD8-9E890E9DA21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alphaModFix amt="70000"/>
            <a:duotone>
              <a:prstClr val="black"/>
              <a:schemeClr val="accent1">
                <a:tint val="45000"/>
                <a:satMod val="400000"/>
              </a:schemeClr>
            </a:duotone>
          </a:blip>
          <a:srcRect t="15709" r="235"/>
          <a:stretch/>
        </p:blipFill>
        <p:spPr>
          <a:xfrm>
            <a:off x="0" y="0"/>
            <a:ext cx="12191999" cy="6857999"/>
          </a:xfrm>
          <a:noFill/>
          <a:ln>
            <a:noFill/>
          </a:ln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A412D020-2622-CA4B-8B55-5839FBB86F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768806"/>
            <a:ext cx="10515600" cy="1888435"/>
          </a:xfrm>
        </p:spPr>
        <p:txBody>
          <a:bodyPr>
            <a:normAutofit/>
          </a:bodyPr>
          <a:lstStyle/>
          <a:p>
            <a:pPr algn="ctr"/>
            <a:r>
              <a:rPr lang="mn-MN" sz="80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БАЯРЛАЛАА</a:t>
            </a:r>
            <a:r>
              <a:rPr lang="fr-FR" sz="80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!</a:t>
            </a:r>
            <a:endParaRPr lang="fr-FR" sz="34400" b="1" dirty="0">
              <a:solidFill>
                <a:srgbClr val="EBEBEB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  <p:sp>
        <p:nvSpPr>
          <p:cNvPr id="13" name="Titre 1">
            <a:extLst>
              <a:ext uri="{FF2B5EF4-FFF2-40B4-BE49-F238E27FC236}">
                <a16:creationId xmlns:a16="http://schemas.microsoft.com/office/drawing/2014/main" id="{10AEE8CB-CB20-8942-AC7A-A610F4B9A0E4}"/>
              </a:ext>
            </a:extLst>
          </p:cNvPr>
          <p:cNvSpPr txBox="1">
            <a:spLocks/>
          </p:cNvSpPr>
          <p:nvPr/>
        </p:nvSpPr>
        <p:spPr>
          <a:xfrm>
            <a:off x="838199" y="5669280"/>
            <a:ext cx="10515600" cy="9893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mn-MN" sz="28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ХОГНЫ ТУХАЙ ЯРИЛЦЪЯ СУРГАЛТ</a:t>
            </a:r>
            <a:r>
              <a:rPr lang="en-US" sz="2800" b="1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 </a:t>
            </a:r>
            <a:r>
              <a:rPr lang="fr-FR" sz="2800" b="1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- </a:t>
            </a:r>
            <a:r>
              <a:rPr lang="fr-FR" sz="28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2021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794DDCC-5056-DD40-82CE-8DD7792085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1412" y="199395"/>
            <a:ext cx="2029174" cy="1581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88811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1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2F9314-B93E-B648-ADF9-B4C5993E7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66" y="320520"/>
            <a:ext cx="10515600" cy="1325563"/>
          </a:xfrm>
        </p:spPr>
        <p:txBody>
          <a:bodyPr>
            <a:normAutofit/>
          </a:bodyPr>
          <a:lstStyle/>
          <a:p>
            <a:r>
              <a:rPr lang="en-US" sz="60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mn-MN" sz="60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ХОГ</a:t>
            </a:r>
            <a:r>
              <a:rPr lang="en-US" sz="60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  <a:r>
              <a:rPr lang="mn-MN" sz="60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ГЭЖ ЮУ ВЭ</a:t>
            </a:r>
            <a:r>
              <a:rPr lang="fr-FR" sz="60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?</a:t>
            </a:r>
            <a:endParaRPr lang="fr-FR" sz="2400" dirty="0">
              <a:solidFill>
                <a:srgbClr val="EBEBEB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643C12-AF18-8146-8669-3550A824B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01843"/>
            <a:ext cx="10515600" cy="465402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endParaRPr lang="en-US" sz="2400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en-US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mn-MN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Хог хаягдлыг хэрхэн тодорхойлох нь хэн тодорхойлж байгаагаас хамаарна</a:t>
            </a:r>
            <a:r>
              <a:rPr lang="en-US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!"</a:t>
            </a:r>
          </a:p>
          <a:p>
            <a:pPr marL="0" indent="0">
              <a:buNone/>
            </a:pPr>
            <a:r>
              <a:rPr lang="mn-MN" sz="2400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Хог хаягдлын тодорхойлолт нь нийгэм-соёлын байдал, газарзүйн бүс, засаг захиргаа, гэр бүлийн бүтэц, хувь хүний зуршил болон цаг үеийн байдлаас хамааран олон янз байж болно. </a:t>
            </a:r>
            <a:endParaRPr lang="en-US" sz="2400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b="1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mn-MN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Монгол улсын хууль</a:t>
            </a:r>
            <a:r>
              <a:rPr lang="en-US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: </a:t>
            </a:r>
          </a:p>
          <a:p>
            <a:pPr marL="0" indent="0">
              <a:buNone/>
            </a:pPr>
            <a:r>
              <a:rPr lang="en-US" sz="2400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“</a:t>
            </a:r>
            <a:r>
              <a:rPr lang="mn-MN" sz="2400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Хог хаягдал гэдэг нь өмчлөгч этгээд хэрэглэхгүй болсон эд юмс, материал</a:t>
            </a:r>
            <a:r>
              <a:rPr lang="en-US" sz="2400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”</a:t>
            </a:r>
          </a:p>
          <a:p>
            <a:pPr marL="0" indent="0">
              <a:buNone/>
            </a:pPr>
            <a:endParaRPr lang="en-US" sz="2400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mn-MN" sz="24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БИДЭНД ХЭРЭГГҮЙ БОЛСОН, АЛГА БОЛГОМООР ЗҮЙЛ</a:t>
            </a:r>
            <a:endParaRPr lang="en-US" sz="2400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86446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2F9314-B93E-B648-ADF9-B4C5993E7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566" y="485620"/>
            <a:ext cx="11577134" cy="1325563"/>
          </a:xfrm>
        </p:spPr>
        <p:txBody>
          <a:bodyPr>
            <a:noAutofit/>
          </a:bodyPr>
          <a:lstStyle/>
          <a:p>
            <a:r>
              <a:rPr lang="mn-MN" sz="46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ХОГ ХАЯГДЛЫГ ХЭРХЭН АНГИЛДАГ ВЭ</a:t>
            </a:r>
            <a:r>
              <a:rPr lang="fr-FR" sz="46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?</a:t>
            </a:r>
            <a:endParaRPr lang="fr-FR" sz="4600" dirty="0">
              <a:solidFill>
                <a:srgbClr val="13214E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643C12-AF18-8146-8669-3550A824B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714115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fr-FR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6" name="Espace réservé du contenu 2">
            <a:extLst>
              <a:ext uri="{FF2B5EF4-FFF2-40B4-BE49-F238E27FC236}">
                <a16:creationId xmlns:a16="http://schemas.microsoft.com/office/drawing/2014/main" id="{22133636-859F-DB4B-9135-648F50E7B898}"/>
              </a:ext>
            </a:extLst>
          </p:cNvPr>
          <p:cNvSpPr txBox="1">
            <a:spLocks/>
          </p:cNvSpPr>
          <p:nvPr/>
        </p:nvSpPr>
        <p:spPr>
          <a:xfrm>
            <a:off x="838200" y="1646082"/>
            <a:ext cx="11026698" cy="4891397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>
              <a:spcAft>
                <a:spcPts val="2400"/>
              </a:spcAft>
              <a:buFontTx/>
              <a:buChar char="-"/>
            </a:pPr>
            <a:r>
              <a:rPr lang="mn-MN" b="1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Гарал үүслээр </a:t>
            </a:r>
            <a:r>
              <a:rPr lang="en-US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mn-MN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өрхийн</a:t>
            </a:r>
            <a:r>
              <a:rPr lang="en-US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mn-MN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үйлдвэрийн</a:t>
            </a:r>
            <a:r>
              <a:rPr lang="en-US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mn-MN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гм</a:t>
            </a:r>
            <a:r>
              <a:rPr lang="en-US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.)</a:t>
            </a:r>
          </a:p>
          <a:p>
            <a:pPr>
              <a:spcAft>
                <a:spcPts val="2400"/>
              </a:spcAft>
              <a:buFontTx/>
              <a:buChar char="-"/>
            </a:pPr>
            <a:r>
              <a:rPr lang="mn-MN" b="1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Материалын төрлөөр </a:t>
            </a:r>
            <a:r>
              <a:rPr lang="en-US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mn-MN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хуванцар </a:t>
            </a:r>
            <a:r>
              <a:rPr lang="en-US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mn-MN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шил</a:t>
            </a:r>
            <a:r>
              <a:rPr lang="en-US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mn-MN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цаас</a:t>
            </a:r>
            <a:r>
              <a:rPr lang="en-US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mn-MN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гм</a:t>
            </a:r>
            <a:r>
              <a:rPr lang="en-US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.)</a:t>
            </a:r>
          </a:p>
          <a:p>
            <a:pPr>
              <a:spcAft>
                <a:spcPts val="2400"/>
              </a:spcAft>
              <a:buFontTx/>
              <a:buChar char="-"/>
            </a:pPr>
            <a:r>
              <a:rPr lang="mn-MN" b="1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Хор хөнөөлөөр </a:t>
            </a:r>
            <a:r>
              <a:rPr lang="en-US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mn-MN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аюултай</a:t>
            </a:r>
            <a:r>
              <a:rPr lang="en-US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mn-MN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аюулгүй</a:t>
            </a:r>
            <a:r>
              <a:rPr lang="en-US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mn-MN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энгийн</a:t>
            </a:r>
            <a:r>
              <a:rPr lang="en-US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>
              <a:spcAft>
                <a:spcPts val="2400"/>
              </a:spcAft>
              <a:buFontTx/>
              <a:buChar char="-"/>
            </a:pPr>
            <a:r>
              <a:rPr lang="mn-MN" b="1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Зохицуулалтаар </a:t>
            </a:r>
            <a:r>
              <a:rPr lang="en-US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(</a:t>
            </a:r>
            <a:r>
              <a:rPr lang="mn-MN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дахин боловсруулах</a:t>
            </a:r>
            <a:r>
              <a:rPr lang="en-US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/ </a:t>
            </a:r>
            <a:r>
              <a:rPr lang="mn-MN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дахин ашиглах </a:t>
            </a:r>
            <a:r>
              <a:rPr lang="en-US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/ </a:t>
            </a:r>
            <a:r>
              <a:rPr lang="mn-MN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эцсийн</a:t>
            </a:r>
            <a:r>
              <a:rPr lang="en-US" dirty="0">
                <a:solidFill>
                  <a:srgbClr val="13214E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)</a:t>
            </a:r>
          </a:p>
          <a:p>
            <a:pPr marL="0" indent="0">
              <a:spcBef>
                <a:spcPts val="3400"/>
              </a:spcBef>
              <a:spcAft>
                <a:spcPts val="2400"/>
              </a:spcAft>
              <a:buNone/>
            </a:pPr>
            <a:r>
              <a:rPr lang="mn-MN" sz="2600" b="1" dirty="0">
                <a:solidFill>
                  <a:srgbClr val="13214E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ЭДГЭЭР АНГИЛАЛУУД БҮГД ДАВУУ БОЛОН СУЛ ТАЛУУДТАЙ</a:t>
            </a:r>
            <a:endParaRPr lang="en-US" sz="2600" b="1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13214E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9317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1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2F9314-B93E-B648-ADF9-B4C5993E7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65" y="447520"/>
            <a:ext cx="11328577" cy="1325563"/>
          </a:xfrm>
        </p:spPr>
        <p:txBody>
          <a:bodyPr>
            <a:noAutofit/>
          </a:bodyPr>
          <a:lstStyle/>
          <a:p>
            <a:r>
              <a:rPr lang="mn-MN" sz="48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БИД ЯАГААД ХОГНЫ ТУХАЙ САНАА ЗОВИНОХ УЧИРТАЙ ВЭ?</a:t>
            </a:r>
            <a:endParaRPr lang="fr-FR" sz="2000" dirty="0">
              <a:solidFill>
                <a:srgbClr val="EBEBEB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643C12-AF18-8146-8669-3550A824B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6851"/>
            <a:ext cx="10515600" cy="465402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2400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mn-MN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ДЭЛХИЙ ДАХИНД ХОГОН ОВООНУУД ҮҮСЧ БАЙНА </a:t>
            </a:r>
          </a:p>
          <a:p>
            <a:pPr marL="0" indent="0">
              <a:buNone/>
            </a:pPr>
            <a:r>
              <a:rPr lang="mn-MN" sz="2400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1950 оноос хойш дэлхий дахинд 8 тэрбум тонн хуванцар үйлдвэрлэгдсэн бөгөөд үүний дөнгөж </a:t>
            </a:r>
            <a:r>
              <a:rPr lang="en-US" sz="2400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9%</a:t>
            </a:r>
            <a:r>
              <a:rPr lang="mn-MN" sz="2400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 нь л дахин боловсруулагдсан байна.</a:t>
            </a:r>
            <a:endParaRPr lang="en-US" sz="2400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mn-MN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ЗОХИСТОЙ ЗОХИЦУУЛААГҮЙ ХОГ БАЙГАЛЬ ОРЧНЫГ БОХИРДУУЛДАГ</a:t>
            </a:r>
            <a:endParaRPr lang="en-US" b="1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  <a:p>
            <a:pPr marL="0" indent="0">
              <a:buNone/>
            </a:pPr>
            <a:r>
              <a:rPr lang="mn-MN" sz="2400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Хог хаягдлыг замбраагүй хаях нь бохирдуулагч хорт бодисууд хөрс, ус, агаар бохирдуулах үндэс болж экосистемд сөргөөр нөлөөлдөг. </a:t>
            </a:r>
            <a:endParaRPr lang="en-US" sz="2400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6073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1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>
            <a:extLst>
              <a:ext uri="{FF2B5EF4-FFF2-40B4-BE49-F238E27FC236}">
                <a16:creationId xmlns:a16="http://schemas.microsoft.com/office/drawing/2014/main" id="{059C7C67-66F3-5F4D-AF5E-A05D2E3C30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9471" y="2067705"/>
            <a:ext cx="5109910" cy="3401902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94085B64-1C2A-A546-A924-A910A18B79F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8605"/>
          <a:stretch/>
        </p:blipFill>
        <p:spPr>
          <a:xfrm>
            <a:off x="6412618" y="2126917"/>
            <a:ext cx="5109911" cy="340190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3C75689-60E0-A14C-A00D-FCF6777889AC}"/>
              </a:ext>
            </a:extLst>
          </p:cNvPr>
          <p:cNvSpPr/>
          <p:nvPr/>
        </p:nvSpPr>
        <p:spPr>
          <a:xfrm>
            <a:off x="2628287" y="5822496"/>
            <a:ext cx="713855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28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ЭНЭ БОЛ ӨЧҮҮХЭН ЖИЖИГ ХЭСЭГ НЬ</a:t>
            </a:r>
            <a:r>
              <a:rPr lang="en-US" sz="28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.</a:t>
            </a:r>
          </a:p>
        </p:txBody>
      </p:sp>
      <p:sp>
        <p:nvSpPr>
          <p:cNvPr id="11" name="Titre 1">
            <a:extLst>
              <a:ext uri="{FF2B5EF4-FFF2-40B4-BE49-F238E27FC236}">
                <a16:creationId xmlns:a16="http://schemas.microsoft.com/office/drawing/2014/main" id="{4678762E-9BF6-C442-953F-C144181B91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65" y="447520"/>
            <a:ext cx="11328577" cy="1325563"/>
          </a:xfrm>
        </p:spPr>
        <p:txBody>
          <a:bodyPr>
            <a:noAutofit/>
          </a:bodyPr>
          <a:lstStyle/>
          <a:p>
            <a:r>
              <a:rPr lang="mn-MN" sz="48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БИД ЯАГААД ХОГНЫ ТУХАЙ САНАА ЗОВИНОХ УЧИРТАЙ ВЭ?</a:t>
            </a:r>
            <a:endParaRPr lang="fr-FR" sz="2000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70076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1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E3C75689-60E0-A14C-A00D-FCF6777889AC}"/>
              </a:ext>
            </a:extLst>
          </p:cNvPr>
          <p:cNvSpPr/>
          <p:nvPr/>
        </p:nvSpPr>
        <p:spPr>
          <a:xfrm>
            <a:off x="525965" y="2036920"/>
            <a:ext cx="113285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mn-MN" sz="2400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ХЭДИЙГЭЭР БИД ХОГ ХАЯГДАЛ БАЙГАЛЬ ОРЧНЫГ БОХИРДУУЛСАН ХОЙНО Л СЭРСЭН МЭТ АНЗААРДАГ БОЛОВЧ ХОГ ХАЯГДАЛ, ТЭР ДУНДАА ХУВАНЦАР БАЙГАЛЬ ОРЧИН, ХҮНИЙ ЭРҮҮЛ МЭНДЭД АСАР ИХ ХОР ХӨНӨӨЛТЭЙ БҮТЭН АМЬДРАЛЫН МӨЧЛӨГТЭЙ БАЙДАГ. </a:t>
            </a:r>
            <a:endParaRPr lang="en-US" sz="2400" dirty="0">
              <a:solidFill>
                <a:srgbClr val="EBEBEB"/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5" name="Image 4">
            <a:hlinkClick r:id="rId2"/>
            <a:extLst>
              <a:ext uri="{FF2B5EF4-FFF2-40B4-BE49-F238E27FC236}">
                <a16:creationId xmlns:a16="http://schemas.microsoft.com/office/drawing/2014/main" id="{0FE1493B-86BD-834B-8C79-EE162C06CF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40433" y="4022534"/>
            <a:ext cx="3876743" cy="2160000"/>
          </a:xfrm>
          <a:prstGeom prst="rect">
            <a:avLst/>
          </a:prstGeom>
        </p:spPr>
      </p:pic>
      <p:pic>
        <p:nvPicPr>
          <p:cNvPr id="7" name="Image 6">
            <a:hlinkClick r:id="rId4"/>
            <a:extLst>
              <a:ext uri="{FF2B5EF4-FFF2-40B4-BE49-F238E27FC236}">
                <a16:creationId xmlns:a16="http://schemas.microsoft.com/office/drawing/2014/main" id="{C6E1561E-DC19-3742-96DD-3B335978B8E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1381" y="4036250"/>
            <a:ext cx="3830186" cy="2146284"/>
          </a:xfrm>
          <a:prstGeom prst="rect">
            <a:avLst/>
          </a:prstGeom>
        </p:spPr>
      </p:pic>
      <p:sp>
        <p:nvSpPr>
          <p:cNvPr id="11" name="Titre 1">
            <a:extLst>
              <a:ext uri="{FF2B5EF4-FFF2-40B4-BE49-F238E27FC236}">
                <a16:creationId xmlns:a16="http://schemas.microsoft.com/office/drawing/2014/main" id="{3DB2ED87-30A0-F547-B584-3F798B30E264}"/>
              </a:ext>
            </a:extLst>
          </p:cNvPr>
          <p:cNvSpPr txBox="1">
            <a:spLocks/>
          </p:cNvSpPr>
          <p:nvPr/>
        </p:nvSpPr>
        <p:spPr>
          <a:xfrm>
            <a:off x="525965" y="447520"/>
            <a:ext cx="1132857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mn-MN" sz="4800" b="1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БИД ЯАГААД ХОГНЫ ТУХАЙ САНАА ЗОВИНОХ УЧИРТАЙ ВЭ?</a:t>
            </a:r>
            <a:endParaRPr lang="fr-FR" sz="2000" dirty="0">
              <a:solidFill>
                <a:srgbClr val="EBEBEB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877607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1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2F9314-B93E-B648-ADF9-B4C5993E7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65" y="320520"/>
            <a:ext cx="11328577" cy="1325563"/>
          </a:xfrm>
        </p:spPr>
        <p:txBody>
          <a:bodyPr>
            <a:normAutofit/>
          </a:bodyPr>
          <a:lstStyle/>
          <a:p>
            <a:pPr algn="ctr"/>
            <a:r>
              <a:rPr lang="mn-MN" sz="60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ХЭЛЭЛЦҮҮЛЭГ</a:t>
            </a:r>
            <a:endParaRPr lang="fr-FR" sz="2400" dirty="0">
              <a:solidFill>
                <a:srgbClr val="EBEBEB"/>
              </a:solidFill>
            </a:endParaRPr>
          </a:p>
        </p:txBody>
      </p:sp>
      <p:pic>
        <p:nvPicPr>
          <p:cNvPr id="7" name="Espace réservé du contenu 6">
            <a:extLst>
              <a:ext uri="{FF2B5EF4-FFF2-40B4-BE49-F238E27FC236}">
                <a16:creationId xmlns:a16="http://schemas.microsoft.com/office/drawing/2014/main" id="{5DA455B8-D978-F343-9EA3-BBF95D0826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14830" b="7653"/>
          <a:stretch/>
        </p:blipFill>
        <p:spPr>
          <a:xfrm>
            <a:off x="1803399" y="2117880"/>
            <a:ext cx="8585200" cy="4419600"/>
          </a:xfr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3D438357-4112-B741-AD0E-0F8D3AE4EF1A}"/>
              </a:ext>
            </a:extLst>
          </p:cNvPr>
          <p:cNvSpPr/>
          <p:nvPr/>
        </p:nvSpPr>
        <p:spPr>
          <a:xfrm>
            <a:off x="1977756" y="1508740"/>
            <a:ext cx="823648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mn-MN" sz="28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БИЧЛЭГҮҮДИЙН ТУХАЙ ТА ЮУ ГЭЖ БОДОВ</a:t>
            </a:r>
            <a:r>
              <a:rPr lang="en-US" sz="2800" b="1" dirty="0">
                <a:solidFill>
                  <a:srgbClr val="EBEBEB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9494948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3214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2F9314-B93E-B648-ADF9-B4C5993E7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965" y="320520"/>
            <a:ext cx="11328577" cy="1325563"/>
          </a:xfrm>
        </p:spPr>
        <p:txBody>
          <a:bodyPr>
            <a:normAutofit fontScale="90000"/>
          </a:bodyPr>
          <a:lstStyle/>
          <a:p>
            <a:r>
              <a:rPr lang="mn-MN" sz="6000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АСУУДЛЫГ БҮХЛЭЭР НЬ ХАРАХ</a:t>
            </a:r>
            <a:endParaRPr lang="fr-FR" sz="2400" dirty="0">
              <a:solidFill>
                <a:srgbClr val="EBEBEB"/>
              </a:solidFill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D643C12-AF18-8146-8669-3550A824B8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86851"/>
            <a:ext cx="10515600" cy="4654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mn-MN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ӨНӨӨГИЙН БИДНИЙ ХЭРЭГЛЭЭНД СУУРИЛСАН АМЬДРАЛЫН ХЭВ МАЯГ ОГТ ТОГТВОРГҮЙ.</a:t>
            </a:r>
            <a:endParaRPr lang="fr-FR" b="1" dirty="0">
              <a:solidFill>
                <a:srgbClr val="EBEBEB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0" indent="0">
              <a:buNone/>
            </a:pPr>
            <a:endParaRPr lang="fr-FR" b="1" dirty="0">
              <a:solidFill>
                <a:srgbClr val="EBEBEB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0" indent="0">
              <a:buNone/>
            </a:pPr>
            <a:r>
              <a:rPr lang="mn-MN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НЭГ УДААГИЙН ХЭРЭГЛЭЭ, БАГЛАА БООДОЛ БОЛОН ХЭВРЭГ БАРААНААС БОЛЖ БИД АСАР ИХ БОХИРДОЛ, ХОГ ХАЯГДАЛ ҮҮСГЭЖ БАЙНА. </a:t>
            </a:r>
          </a:p>
          <a:p>
            <a:pPr marL="0" indent="0">
              <a:buNone/>
            </a:pPr>
            <a:endParaRPr lang="fr-FR" b="1" dirty="0">
              <a:solidFill>
                <a:srgbClr val="EBEBEB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0" indent="0">
              <a:buNone/>
            </a:pPr>
            <a:r>
              <a:rPr lang="mn-MN" b="1" dirty="0">
                <a:solidFill>
                  <a:srgbClr val="EBEBEB"/>
                </a:solidFill>
                <a:latin typeface="Open Sans ExtraBold" panose="020B0606030504020204" pitchFamily="34" charset="0"/>
                <a:ea typeface="Open Sans ExtraBold" panose="020B0606030504020204" pitchFamily="34" charset="0"/>
                <a:cs typeface="Open Sans ExtraBold" panose="020B0606030504020204" pitchFamily="34" charset="0"/>
              </a:rPr>
              <a:t>АСУУДЛЫГ ҮНДСЭЭР НЬ ШИЙДЭЭГҮЙ ЦАГТ ХОГ ХАЯГДЛЫГ БИД ЗОХИЦУУЛАХ БОЛОМЖГҮЙ.</a:t>
            </a:r>
            <a:endParaRPr lang="fr-FR" b="1" dirty="0">
              <a:solidFill>
                <a:srgbClr val="EBEBEB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  <a:p>
            <a:pPr marL="0" indent="0">
              <a:buNone/>
            </a:pPr>
            <a:endParaRPr lang="fr-FR" b="1" dirty="0">
              <a:solidFill>
                <a:srgbClr val="EBEBEB"/>
              </a:solidFill>
              <a:latin typeface="Open Sans ExtraBold" panose="020B0606030504020204" pitchFamily="34" charset="0"/>
              <a:ea typeface="Open Sans ExtraBold" panose="020B0606030504020204" pitchFamily="34" charset="0"/>
              <a:cs typeface="Open Sans ExtraBold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846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787</Words>
  <Application>Microsoft Office PowerPoint</Application>
  <PresentationFormat>Widescreen</PresentationFormat>
  <Paragraphs>129</Paragraphs>
  <Slides>29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Calibri Light</vt:lpstr>
      <vt:lpstr>Open Sans</vt:lpstr>
      <vt:lpstr>Open Sans ExtraBold</vt:lpstr>
      <vt:lpstr>Wingdings</vt:lpstr>
      <vt:lpstr>Thème Office</vt:lpstr>
      <vt:lpstr> ХОГНЫ ТУХАЙ ЯРИЛЦЪЯ </vt:lpstr>
      <vt:lpstr>PowerPoint Presentation</vt:lpstr>
      <vt:lpstr>“ХОГ” ГЭЖ ЮУ ВЭ?</vt:lpstr>
      <vt:lpstr>ХОГ ХАЯГДЛЫГ ХЭРХЭН АНГИЛДАГ ВЭ?</vt:lpstr>
      <vt:lpstr>БИД ЯАГААД ХОГНЫ ТУХАЙ САНАА ЗОВИНОХ УЧИРТАЙ ВЭ?</vt:lpstr>
      <vt:lpstr>БИД ЯАГААД ХОГНЫ ТУХАЙ САНАА ЗОВИНОХ УЧИРТАЙ ВЭ?</vt:lpstr>
      <vt:lpstr>PowerPoint Presentation</vt:lpstr>
      <vt:lpstr>ХЭЛЭЛЦҮҮЛЭГ</vt:lpstr>
      <vt:lpstr>АСУУДЛЫГ БҮХЛЭЭР НЬ ХАРАХ</vt:lpstr>
      <vt:lpstr>ДАХИН БОЛОВСРУУЛАЛТЫН ТУХАЙ</vt:lpstr>
      <vt:lpstr>ДАХИН БОЛОВСРУУЛАЛТЫН ТУХАЙ</vt:lpstr>
      <vt:lpstr>ДАХИН БОЛОВСРУУЛАЛТЫН ТУХАЙ</vt:lpstr>
      <vt:lpstr>ДАХИН БОЛОВСРУУЛАЛТЫН ТУХАЙ</vt:lpstr>
      <vt:lpstr>ДАХИН БОЛОВСРУУЛАЛТЫН ТУХАЙ</vt:lpstr>
      <vt:lpstr>ДАХИН БОЛОВСРУУЛАЛТЫН ТУХАЙ</vt:lpstr>
      <vt:lpstr>ДАХИН БОЛОВСРУУЛАЛТЫН ТУХАЙ</vt:lpstr>
      <vt:lpstr>АСУУДАЛ БАЙНА УУ? </vt:lpstr>
      <vt:lpstr>АСУУДАЛ БАЙНА УУ? </vt:lpstr>
      <vt:lpstr>АСУУДАЛ БАЙНА УУ? </vt:lpstr>
      <vt:lpstr>ТЭГЭЭД ОДОО ЯАХ ВЭ?</vt:lpstr>
      <vt:lpstr>ЦААШДАА ЯАХ ВЭ?</vt:lpstr>
      <vt:lpstr>ЯАГААД ҮЙЛДВЭРҮҮД ГЭЖ?</vt:lpstr>
      <vt:lpstr>ТЭГ-ХАЯГДАЛД ХЭРХЭН ХҮРЭХ ВЭ?</vt:lpstr>
      <vt:lpstr>ТЭГ-ХАЯГДАЛД ХЭРХЭН ХҮРЭХ ВЭ?</vt:lpstr>
      <vt:lpstr>ТЭГ-ХАЯГДАЛД ХЭРХЭН ХҮРЭХ ВЭ?</vt:lpstr>
      <vt:lpstr>PowerPoint Presentation</vt:lpstr>
      <vt:lpstr>ТЭГ-ХАЯГДАЛД ХЭРХЭН ХҮРЭХ ВЭ?</vt:lpstr>
      <vt:lpstr>ТЭГ-ХАЯГДАЛД ХЭРХЭН ХҮРЭХ ВЭ?</vt:lpstr>
      <vt:lpstr>БАЯРЛАЛАА!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WASTE</dc:title>
  <dc:creator>Pierre GUERBER</dc:creator>
  <cp:lastModifiedBy>DELL</cp:lastModifiedBy>
  <cp:revision>60</cp:revision>
  <dcterms:created xsi:type="dcterms:W3CDTF">2021-09-29T05:03:57Z</dcterms:created>
  <dcterms:modified xsi:type="dcterms:W3CDTF">2021-10-18T07:12:47Z</dcterms:modified>
</cp:coreProperties>
</file>