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93" r:id="rId6"/>
    <p:sldId id="267" r:id="rId7"/>
    <p:sldId id="288" r:id="rId8"/>
    <p:sldId id="289" r:id="rId9"/>
    <p:sldId id="290" r:id="rId10"/>
    <p:sldId id="291" r:id="rId11"/>
    <p:sldId id="294" r:id="rId12"/>
    <p:sldId id="295" r:id="rId13"/>
    <p:sldId id="296" r:id="rId14"/>
    <p:sldId id="297" r:id="rId15"/>
    <p:sldId id="298" r:id="rId16"/>
    <p:sldId id="300" r:id="rId17"/>
    <p:sldId id="301" r:id="rId18"/>
    <p:sldId id="302" r:id="rId19"/>
    <p:sldId id="303" r:id="rId20"/>
    <p:sldId id="304" r:id="rId21"/>
    <p:sldId id="306" r:id="rId22"/>
    <p:sldId id="307" r:id="rId23"/>
    <p:sldId id="308" r:id="rId24"/>
    <p:sldId id="305" r:id="rId25"/>
    <p:sldId id="309" r:id="rId26"/>
    <p:sldId id="310" r:id="rId27"/>
    <p:sldId id="287"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14E"/>
    <a:srgbClr val="E2A249"/>
    <a:srgbClr val="4FB059"/>
    <a:srgbClr val="5E86B7"/>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66"/>
    <p:restoredTop sz="94649"/>
  </p:normalViewPr>
  <p:slideViewPr>
    <p:cSldViewPr snapToGrid="0" snapToObjects="1">
      <p:cViewPr varScale="1">
        <p:scale>
          <a:sx n="70" d="100"/>
          <a:sy n="70" d="100"/>
        </p:scale>
        <p:origin x="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2C698-4708-DB48-8935-583D6090429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457A750-3A18-B34D-BB36-6C0B23EE9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CB01DBD-D542-4E41-8665-F593EA379132}"/>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5" name="Espace réservé du pied de page 4">
            <a:extLst>
              <a:ext uri="{FF2B5EF4-FFF2-40B4-BE49-F238E27FC236}">
                <a16:creationId xmlns:a16="http://schemas.microsoft.com/office/drawing/2014/main" id="{187F8C83-DBFE-F944-B084-9B10258E3F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5C6E31-4426-634B-9050-519877E55657}"/>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240325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BBCC1B-4D39-8B41-B467-AE7A9886C6F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4926008-26E9-A34B-9845-CC266770FF7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36048D-D2F6-DB4D-B458-DA4F3A03CA25}"/>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5" name="Espace réservé du pied de page 4">
            <a:extLst>
              <a:ext uri="{FF2B5EF4-FFF2-40B4-BE49-F238E27FC236}">
                <a16:creationId xmlns:a16="http://schemas.microsoft.com/office/drawing/2014/main" id="{E61677D5-A1C0-3543-8A34-DC77336CAE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07A373-393E-6241-84A6-3D99F89B7014}"/>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20656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8AC1BE-57FD-A047-A2C2-0CCD6BA5FDA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72E21BE-4980-C741-8CB8-D41F198C02F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F4F518-EDC3-9F45-9881-F56833BBA5D1}"/>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5" name="Espace réservé du pied de page 4">
            <a:extLst>
              <a:ext uri="{FF2B5EF4-FFF2-40B4-BE49-F238E27FC236}">
                <a16:creationId xmlns:a16="http://schemas.microsoft.com/office/drawing/2014/main" id="{F81B3912-8CD3-D848-9877-11E0207F8A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B0514F-7446-174C-9D13-5ABBC31CAC0C}"/>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88933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9AFD9-4CCA-FB44-894A-EDD44BF6E4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14B86B0-FCEF-8D48-BA21-579493BD4F9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1A960E-03CA-8D44-8FFD-77E91E9471C7}"/>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5" name="Espace réservé du pied de page 4">
            <a:extLst>
              <a:ext uri="{FF2B5EF4-FFF2-40B4-BE49-F238E27FC236}">
                <a16:creationId xmlns:a16="http://schemas.microsoft.com/office/drawing/2014/main" id="{43E5F301-54EC-F84B-92C9-61577FC773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581737-D188-374D-996F-2E0E9375BB50}"/>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344974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94426-CAEA-C94C-B7AF-C1C10C4431C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51206D1-6DC4-EB46-957C-3FF63367BA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01599F-E164-A441-8A10-E8C6E7973634}"/>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5" name="Espace réservé du pied de page 4">
            <a:extLst>
              <a:ext uri="{FF2B5EF4-FFF2-40B4-BE49-F238E27FC236}">
                <a16:creationId xmlns:a16="http://schemas.microsoft.com/office/drawing/2014/main" id="{F3CDB6C8-64DE-544C-A492-0A27D03B15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1CAF15-C8C2-F249-AFDF-3FEA2498B8DF}"/>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670927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19366-417C-E447-9AA5-803DAC5A877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AA2D08-54CF-794A-80B7-CD6002F7C1C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ECDEC7B-51DD-DB49-A4F8-9BE976D8203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198E038-6F69-9E42-ADEE-239EDD40D146}"/>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6" name="Espace réservé du pied de page 5">
            <a:extLst>
              <a:ext uri="{FF2B5EF4-FFF2-40B4-BE49-F238E27FC236}">
                <a16:creationId xmlns:a16="http://schemas.microsoft.com/office/drawing/2014/main" id="{B2697C44-65FB-534C-88B4-7DD324F809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4AEE5A-9886-8049-9DAC-4CE5A1EC6515}"/>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340656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664F6-4932-F44B-9C90-258C61C6030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AD19AC9-AE36-C344-8A3A-A2587DDFE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46DE0D7-13ED-D547-B367-E0D35B33338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817608A-6AA3-2349-9BE9-DAE8886D1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4400BD-A535-3445-8B65-42729164DE3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722871D-42DD-3143-969D-3B21837741F3}"/>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8" name="Espace réservé du pied de page 7">
            <a:extLst>
              <a:ext uri="{FF2B5EF4-FFF2-40B4-BE49-F238E27FC236}">
                <a16:creationId xmlns:a16="http://schemas.microsoft.com/office/drawing/2014/main" id="{3AD8C2CB-481C-D84B-9512-78AF107EAD4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06AA6C-B31D-6742-8C77-393D60070064}"/>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123059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B2389C-5257-6145-9B1A-837F6C9B102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1A26796-D0AD-3144-B366-980D03C0BE5F}"/>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4" name="Espace réservé du pied de page 3">
            <a:extLst>
              <a:ext uri="{FF2B5EF4-FFF2-40B4-BE49-F238E27FC236}">
                <a16:creationId xmlns:a16="http://schemas.microsoft.com/office/drawing/2014/main" id="{AA87EB77-CF6E-E548-AC42-FA5E1ECD251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F5C3FDE-2A10-3845-A0CB-F976D36FBE3C}"/>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23635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0154377-56E6-1C4C-ACA5-92707B5BDE0F}"/>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3" name="Espace réservé du pied de page 2">
            <a:extLst>
              <a:ext uri="{FF2B5EF4-FFF2-40B4-BE49-F238E27FC236}">
                <a16:creationId xmlns:a16="http://schemas.microsoft.com/office/drawing/2014/main" id="{7041C947-B5F7-C84D-B266-CB8A5A06BEA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1B8B6D7-403B-F944-8364-1519809FCD3B}"/>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11522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7064C-3998-4248-B27A-636EBA2D48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E511946-73F9-4A4D-8625-875A0EF4A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0B3774E-2B8E-B242-B799-90237558F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B98C51F-5C2A-834F-B9C8-7A08C1E34C3C}"/>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6" name="Espace réservé du pied de page 5">
            <a:extLst>
              <a:ext uri="{FF2B5EF4-FFF2-40B4-BE49-F238E27FC236}">
                <a16:creationId xmlns:a16="http://schemas.microsoft.com/office/drawing/2014/main" id="{97A5C5CF-B14F-3E4B-A194-E100DC8915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D0B39C-AB03-7440-A9AD-46545904D9CC}"/>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1006999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54526-CBC4-014E-9F11-FC9818AE3B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B7D6A3C-0D84-5B47-9EC0-86E613A5C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2CA1EC6-600E-284D-9925-CEE028F68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EF11DF-4CD0-D24A-BD72-3E07EF9A574E}"/>
              </a:ext>
            </a:extLst>
          </p:cNvPr>
          <p:cNvSpPr>
            <a:spLocks noGrp="1"/>
          </p:cNvSpPr>
          <p:nvPr>
            <p:ph type="dt" sz="half" idx="10"/>
          </p:nvPr>
        </p:nvSpPr>
        <p:spPr/>
        <p:txBody>
          <a:bodyPr/>
          <a:lstStyle/>
          <a:p>
            <a:fld id="{59AABD8D-1723-884F-8BC8-42ADCDB37596}" type="datetimeFigureOut">
              <a:rPr lang="fr-FR" smtClean="0"/>
              <a:t>18/10/2021</a:t>
            </a:fld>
            <a:endParaRPr lang="fr-FR"/>
          </a:p>
        </p:txBody>
      </p:sp>
      <p:sp>
        <p:nvSpPr>
          <p:cNvPr id="6" name="Espace réservé du pied de page 5">
            <a:extLst>
              <a:ext uri="{FF2B5EF4-FFF2-40B4-BE49-F238E27FC236}">
                <a16:creationId xmlns:a16="http://schemas.microsoft.com/office/drawing/2014/main" id="{397E3AF6-80FE-B54A-A01F-814B360918E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8A0F15-6659-C441-966F-C30986193715}"/>
              </a:ext>
            </a:extLst>
          </p:cNvPr>
          <p:cNvSpPr>
            <a:spLocks noGrp="1"/>
          </p:cNvSpPr>
          <p:nvPr>
            <p:ph type="sldNum" sz="quarter" idx="12"/>
          </p:nvPr>
        </p:nvSpPr>
        <p:spPr/>
        <p:txBody>
          <a:bodyPr/>
          <a:lstStyle/>
          <a:p>
            <a:fld id="{8D52E4EA-700F-1642-8635-C49887777A3F}" type="slidenum">
              <a:rPr lang="fr-FR" smtClean="0"/>
              <a:t>‹#›</a:t>
            </a:fld>
            <a:endParaRPr lang="fr-FR"/>
          </a:p>
        </p:txBody>
      </p:sp>
    </p:spTree>
    <p:extLst>
      <p:ext uri="{BB962C8B-B14F-4D97-AF65-F5344CB8AC3E}">
        <p14:creationId xmlns:p14="http://schemas.microsoft.com/office/powerpoint/2010/main" val="196243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F65C2EA-D14A-7A4D-B1BF-AC4BF7B5D0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5D72EC-C54E-DB48-BD3B-F8A24A805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1DA718-235D-1548-87D2-C0B2C0D96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ABD8D-1723-884F-8BC8-42ADCDB37596}" type="datetimeFigureOut">
              <a:rPr lang="fr-FR" smtClean="0"/>
              <a:t>18/10/2021</a:t>
            </a:fld>
            <a:endParaRPr lang="fr-FR"/>
          </a:p>
        </p:txBody>
      </p:sp>
      <p:sp>
        <p:nvSpPr>
          <p:cNvPr id="5" name="Espace réservé du pied de page 4">
            <a:extLst>
              <a:ext uri="{FF2B5EF4-FFF2-40B4-BE49-F238E27FC236}">
                <a16:creationId xmlns:a16="http://schemas.microsoft.com/office/drawing/2014/main" id="{84636099-24C3-3B42-9FE0-BECA78D30A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80A2DB2-CEF6-8242-8FCB-3035E1927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2E4EA-700F-1642-8635-C49887777A3F}" type="slidenum">
              <a:rPr lang="fr-FR" smtClean="0"/>
              <a:t>‹#›</a:t>
            </a:fld>
            <a:endParaRPr lang="fr-FR"/>
          </a:p>
        </p:txBody>
      </p:sp>
    </p:spTree>
    <p:extLst>
      <p:ext uri="{BB962C8B-B14F-4D97-AF65-F5344CB8AC3E}">
        <p14:creationId xmlns:p14="http://schemas.microsoft.com/office/powerpoint/2010/main" val="2173474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2ipggSVA7b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8116"/>
          </a:scheme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B0BCF4D-B083-714F-A2D3-9C624AB6C0C3}"/>
              </a:ext>
            </a:extLst>
          </p:cNvPr>
          <p:cNvPicPr>
            <a:picLocks noChangeAspect="1"/>
          </p:cNvPicPr>
          <p:nvPr/>
        </p:nvPicPr>
        <p:blipFill rotWithShape="1">
          <a:blip r:embed="rId2">
            <a:duotone>
              <a:prstClr val="black"/>
              <a:schemeClr val="accent1">
                <a:tint val="45000"/>
                <a:satMod val="400000"/>
              </a:schemeClr>
            </a:duotone>
          </a:blip>
          <a:srcRect b="15699"/>
          <a:stretch/>
        </p:blipFill>
        <p:spPr>
          <a:xfrm>
            <a:off x="0" y="9144"/>
            <a:ext cx="12192000" cy="6858000"/>
          </a:xfrm>
          <a:prstGeom prst="rect">
            <a:avLst/>
          </a:prstGeom>
        </p:spPr>
      </p:pic>
      <p:sp>
        <p:nvSpPr>
          <p:cNvPr id="2" name="Titre 1">
            <a:extLst>
              <a:ext uri="{FF2B5EF4-FFF2-40B4-BE49-F238E27FC236}">
                <a16:creationId xmlns:a16="http://schemas.microsoft.com/office/drawing/2014/main" id="{A412D020-2622-CA4B-8B55-5839FBB86F80}"/>
              </a:ext>
            </a:extLst>
          </p:cNvPr>
          <p:cNvSpPr>
            <a:spLocks noGrp="1"/>
          </p:cNvSpPr>
          <p:nvPr>
            <p:ph type="title"/>
          </p:nvPr>
        </p:nvSpPr>
        <p:spPr>
          <a:xfrm>
            <a:off x="838199" y="2336800"/>
            <a:ext cx="10515600" cy="2483001"/>
          </a:xfrm>
        </p:spPr>
        <p:txBody>
          <a:bodyPr>
            <a:normAutofit fontScale="90000"/>
          </a:bodyPr>
          <a:lstStyle/>
          <a:p>
            <a:pPr algn="ctr"/>
            <a:br>
              <a:rPr lang="fr-FR" sz="115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mn-MN" sz="139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ХОГОО</a:t>
            </a:r>
            <a:br>
              <a:rPr lang="fr-FR" sz="167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mn-MN" sz="4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ХЭРХЭН АНГИЛАХ ВЭ</a:t>
            </a:r>
            <a:r>
              <a:rPr lang="en-US" sz="4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a:t>
            </a:r>
            <a:br>
              <a:rPr lang="mn-MN" sz="36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br>
              <a:rPr lang="mn-MN" sz="36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br>
              <a:rPr lang="mn-MN" sz="36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fr-FR" sz="88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itre 1">
            <a:extLst>
              <a:ext uri="{FF2B5EF4-FFF2-40B4-BE49-F238E27FC236}">
                <a16:creationId xmlns:a16="http://schemas.microsoft.com/office/drawing/2014/main" id="{10AEE8CB-CB20-8942-AC7A-A610F4B9A0E4}"/>
              </a:ext>
            </a:extLst>
          </p:cNvPr>
          <p:cNvSpPr txBox="1">
            <a:spLocks/>
          </p:cNvSpPr>
          <p:nvPr/>
        </p:nvSpPr>
        <p:spPr>
          <a:xfrm>
            <a:off x="838199" y="5669280"/>
            <a:ext cx="10515600" cy="98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mn-MN" sz="28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СУРГАЛТ </a:t>
            </a:r>
          </a:p>
          <a:p>
            <a:pPr algn="ctr"/>
            <a:r>
              <a:rPr lang="fr-FR" sz="28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2021 OH</a:t>
            </a:r>
          </a:p>
        </p:txBody>
      </p:sp>
      <p:pic>
        <p:nvPicPr>
          <p:cNvPr id="5" name="Image 4">
            <a:extLst>
              <a:ext uri="{FF2B5EF4-FFF2-40B4-BE49-F238E27FC236}">
                <a16:creationId xmlns:a16="http://schemas.microsoft.com/office/drawing/2014/main" id="{CB75E2FF-7697-9B43-AE86-67ED40664001}"/>
              </a:ext>
            </a:extLst>
          </p:cNvPr>
          <p:cNvPicPr>
            <a:picLocks noChangeAspect="1"/>
          </p:cNvPicPr>
          <p:nvPr/>
        </p:nvPicPr>
        <p:blipFill>
          <a:blip r:embed="rId3"/>
          <a:stretch>
            <a:fillRect/>
          </a:stretch>
        </p:blipFill>
        <p:spPr>
          <a:xfrm>
            <a:off x="5081412" y="199395"/>
            <a:ext cx="2029174" cy="1581318"/>
          </a:xfrm>
          <a:prstGeom prst="rect">
            <a:avLst/>
          </a:prstGeom>
        </p:spPr>
      </p:pic>
    </p:spTree>
    <p:extLst>
      <p:ext uri="{BB962C8B-B14F-4D97-AF65-F5344CB8AC3E}">
        <p14:creationId xmlns:p14="http://schemas.microsoft.com/office/powerpoint/2010/main" val="104695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ХОГ ХАЯГДЛЫН 4 ГОЛ ТӨРӨЛ</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930900" y="3322472"/>
            <a:ext cx="5481134" cy="3535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Дахин боловсруулах боломжгүй эцсийн хогийг</a:t>
            </a: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 тусдаа хогийн саванд хийнэ. Хэрэв та хогоо зөв ангилвал эцсийн хог маш бага хэмжээгээр гарах болно!</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 7">
            <a:extLst>
              <a:ext uri="{FF2B5EF4-FFF2-40B4-BE49-F238E27FC236}">
                <a16:creationId xmlns:a16="http://schemas.microsoft.com/office/drawing/2014/main" id="{80AD2F05-93D7-E146-BD58-C158749B229C}"/>
              </a:ext>
            </a:extLst>
          </p:cNvPr>
          <p:cNvPicPr>
            <a:picLocks noChangeAspect="1"/>
          </p:cNvPicPr>
          <p:nvPr/>
        </p:nvPicPr>
        <p:blipFill>
          <a:blip r:embed="rId2"/>
          <a:stretch>
            <a:fillRect/>
          </a:stretch>
        </p:blipFill>
        <p:spPr>
          <a:xfrm>
            <a:off x="779966" y="2103282"/>
            <a:ext cx="4566734" cy="2545915"/>
          </a:xfrm>
          <a:prstGeom prst="rect">
            <a:avLst/>
          </a:prstGeom>
        </p:spPr>
      </p:pic>
      <p:sp>
        <p:nvSpPr>
          <p:cNvPr id="7" name="Rectangle 6">
            <a:extLst>
              <a:ext uri="{FF2B5EF4-FFF2-40B4-BE49-F238E27FC236}">
                <a16:creationId xmlns:a16="http://schemas.microsoft.com/office/drawing/2014/main" id="{ACEEDBE2-9267-5444-8522-597C9BE1825B}"/>
              </a:ext>
            </a:extLst>
          </p:cNvPr>
          <p:cNvSpPr/>
          <p:nvPr/>
        </p:nvSpPr>
        <p:spPr>
          <a:xfrm>
            <a:off x="2501900" y="2181443"/>
            <a:ext cx="2844800" cy="1971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837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285034" cy="1325563"/>
          </a:xfrm>
        </p:spPr>
        <p:txBody>
          <a:bodyPr>
            <a:normAutofit/>
          </a:bodyPr>
          <a:lstStyle/>
          <a:p>
            <a:r>
              <a:rPr lang="mn-MN"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 АНГИЛАХ САВНЫ 4 ДҮРЭМ</a:t>
            </a:r>
            <a:endParaRPr lang="fr-FR"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1527243"/>
            <a:ext cx="10515600" cy="4654028"/>
          </a:xfrm>
        </p:spPr>
        <p:txBody>
          <a:bodyPr>
            <a:normAutofit/>
          </a:bodyPr>
          <a:lstStyle/>
          <a:p>
            <a:pPr marL="0" indent="0">
              <a:buNone/>
            </a:pPr>
            <a:endParaRPr lang="en-US" sz="3200"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a:pPr>
            <a:r>
              <a:rPr lang="mn-MN"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ГЭР ДОТРОО ТҮР ЦУГЛУУЛАХ САВ ГАРГАЖ АШИГЛАХ</a:t>
            </a:r>
            <a:endParaRPr lang="en-US"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buNone/>
            </a:pP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Энэ нь дүрэм гэхээсээ илүү зөвлөгөө юм: Гэрээс гарах бүх дахивар хаягдлаа том картон хайрцаганд хадгалж байгаад дүүрэхээр нь ангилах савандаа ялгаж хийгээрэй. Ингэснээр хогоо өдөр тутам ангилахад илүү хялбар болно.</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820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285034" cy="1325563"/>
          </a:xfrm>
        </p:spPr>
        <p:txBody>
          <a:bodyPr>
            <a:normAutofit/>
          </a:bodyPr>
          <a:lstStyle/>
          <a:p>
            <a:r>
              <a:rPr lang="mn-MN"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 АНГИЛАХ САВНЫ 4 ДҮРЭМ</a:t>
            </a:r>
            <a:endParaRPr lang="fr-FR"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1527243"/>
            <a:ext cx="10515600" cy="4654028"/>
          </a:xfrm>
        </p:spPr>
        <p:txBody>
          <a:bodyPr>
            <a:normAutofit/>
          </a:bodyPr>
          <a:lstStyle/>
          <a:p>
            <a:pPr marL="0" indent="0">
              <a:buNone/>
            </a:pPr>
            <a:endParaRPr lang="en-US" sz="3200"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startAt="2"/>
            </a:pPr>
            <a:r>
              <a:rPr lang="mn-MN"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ӨӨРСДИЙН ХЭРЭГЛЭЭНДЭЭ ТОХИРУУЛЖ САВАА АШИГЛАХ</a:t>
            </a:r>
            <a:endParaRPr lang="en-US"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buNone/>
            </a:pP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Хог ангилах тохиромжтой сав нь хэрэглэгчдээ яг таарсан байх ёстой. Иймээс бид энэ савыг өөртөө тохируулж болохоор хийсэн. Та гарах хогныхоо хэмжээ, бүтцээс хамаараад тус саванд хэдэн ч уутыг хэрэгцээндээ тохируулан яаж ч байрлуулах боломжтой. Хамгийн гол нь хогоо заасан ангилалуудын дагуу ангилах юм.</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148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285034" cy="1325563"/>
          </a:xfrm>
        </p:spPr>
        <p:txBody>
          <a:bodyPr>
            <a:normAutofit/>
          </a:bodyPr>
          <a:lstStyle/>
          <a:p>
            <a:r>
              <a:rPr lang="mn-MN"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 АНГИЛАХ САВНЫ 4 ДҮРЭМ</a:t>
            </a:r>
            <a:endParaRPr lang="fr-FR"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1527243"/>
            <a:ext cx="10515600" cy="4654028"/>
          </a:xfrm>
        </p:spPr>
        <p:txBody>
          <a:bodyPr>
            <a:normAutofit/>
          </a:bodyPr>
          <a:lstStyle/>
          <a:p>
            <a:pPr marL="0" indent="0">
              <a:buNone/>
            </a:pPr>
            <a:endParaRPr lang="en-US" sz="3200"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startAt="3"/>
            </a:pPr>
            <a:r>
              <a:rPr lang="mn-MN"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ДАХИН БОЛОВСРУУЛАГДАХ ХАЯГДЛАА ЦЭВЭРХЭН АНГИЛАХ!</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Энэ дүрэм нь голдуу хоол хүнс, ундааны саванд хамаарах ч маш чухал юм. Ангилдаг дахиваруудаа цэвэрхэн байлгаарай. Савангаар угаах хэрэггүй ч ангилах савандаа хийхээсээ өмнө багахаан усаар зайлаад хийгээрэй. Эс бөгөөс бусад дахиварууд бохирдож дахин боловсруулах боломжгүй болно.</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0099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285034" cy="1325563"/>
          </a:xfrm>
        </p:spPr>
        <p:txBody>
          <a:bodyPr>
            <a:normAutofit/>
          </a:bodyPr>
          <a:lstStyle/>
          <a:p>
            <a:r>
              <a:rPr lang="mn-MN"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 АНГИЛАХ САВНЫ 4 ДҮРЭМ</a:t>
            </a:r>
            <a:endParaRPr lang="fr-FR" sz="5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1527243"/>
            <a:ext cx="10617200" cy="4654028"/>
          </a:xfrm>
        </p:spPr>
        <p:txBody>
          <a:bodyPr>
            <a:normAutofit/>
          </a:bodyPr>
          <a:lstStyle/>
          <a:p>
            <a:pPr marL="0" indent="0">
              <a:buNone/>
            </a:pPr>
            <a:endParaRPr lang="en-US" sz="3200"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startAt="4"/>
            </a:pPr>
            <a:r>
              <a:rPr lang="mn-MN"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АНГИЛАХ САВАН ДАХЬ ХОГОО СУМААС ТУСГАЙЛАН ЗААСАН ТАЛБАЙД ХҮРГЭЖ АСГАХ</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Ангилах саван дахь шуудайнуудаа дүүрэхээр та ангилсан хогоо Экосум ТББ болон орон нутгийн захиргаанаас зааж өгсөн газарт хүргэж өгөөрэй.</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49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ХАТУУ ХУВАНЦРЫН УУТ</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2372502"/>
            <a:ext cx="5481134" cy="3535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Энэ уутанд хатуу хуванцар савнууд болон бусад хатуу хуванцар хаягдлуудаа хийгээрэй. Жишээ нь ус ундаа, пивоны сав, кетчуп, шампунь, аяга таваг угаагчны сав, тараг бусад хүнсний сав, мөн канистра болон бусад эвдэрсэн хатуу хуванцар эдлэл орно.</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133893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ХУВАНЦАР САВНУУД</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F392A363-6AA0-8C42-AF7E-E5AFF1746A6D}"/>
              </a:ext>
            </a:extLst>
          </p:cNvPr>
          <p:cNvPicPr>
            <a:picLocks noChangeAspect="1"/>
          </p:cNvPicPr>
          <p:nvPr/>
        </p:nvPicPr>
        <p:blipFill>
          <a:blip r:embed="rId2"/>
          <a:stretch>
            <a:fillRect/>
          </a:stretch>
        </p:blipFill>
        <p:spPr>
          <a:xfrm>
            <a:off x="7227975" y="1984022"/>
            <a:ext cx="4636923" cy="4553458"/>
          </a:xfrm>
          <a:prstGeom prst="rect">
            <a:avLst/>
          </a:prstGeom>
        </p:spPr>
      </p:pic>
      <p:sp>
        <p:nvSpPr>
          <p:cNvPr id="7" name="Rectangle : coins arrondis 6">
            <a:extLst>
              <a:ext uri="{FF2B5EF4-FFF2-40B4-BE49-F238E27FC236}">
                <a16:creationId xmlns:a16="http://schemas.microsoft.com/office/drawing/2014/main" id="{C9A5282C-3533-6842-90B3-8F81A21B5D1E}"/>
              </a:ext>
            </a:extLst>
          </p:cNvPr>
          <p:cNvSpPr/>
          <p:nvPr/>
        </p:nvSpPr>
        <p:spPr>
          <a:xfrm>
            <a:off x="452814" y="451245"/>
            <a:ext cx="11338932" cy="951669"/>
          </a:xfrm>
          <a:prstGeom prst="roundRect">
            <a:avLst/>
          </a:prstGeom>
          <a:noFill/>
          <a:ln w="57150">
            <a:solidFill>
              <a:srgbClr val="5E8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8063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ЗӨӨЛӨН ХУВАНЦРЫН УУТ</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2372502"/>
            <a:ext cx="5966274" cy="416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Энэ уутанд бүх хуванцар уут, зөөлөн хуванцар баглаа боодлоо хийгээрэй. Дэлгүүрийн торнууд, талх, боов, гоймонгийн гялгар уутнууд, бусад хүнсний гялгар уутнууд, мөн хүнсний скоч багтана. Харин бүгд цэвэрхэн байх ёстойг битгий мартаарай! Хэрэв гялгар уут, баглаа хэтэрхий бохирдсон байвал эцсийн хогийн савандаа хийгээрэй.</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133893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ХУВАНЦАР УУТ, БАГЛАА БООДОЛ</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 6">
            <a:extLst>
              <a:ext uri="{FF2B5EF4-FFF2-40B4-BE49-F238E27FC236}">
                <a16:creationId xmlns:a16="http://schemas.microsoft.com/office/drawing/2014/main" id="{577A5B17-32E6-2A46-8B06-3D742A065370}"/>
              </a:ext>
            </a:extLst>
          </p:cNvPr>
          <p:cNvPicPr>
            <a:picLocks noChangeAspect="1"/>
          </p:cNvPicPr>
          <p:nvPr/>
        </p:nvPicPr>
        <p:blipFill>
          <a:blip r:embed="rId2"/>
          <a:stretch>
            <a:fillRect/>
          </a:stretch>
        </p:blipFill>
        <p:spPr>
          <a:xfrm>
            <a:off x="7296913" y="2256462"/>
            <a:ext cx="4696002" cy="4372458"/>
          </a:xfrm>
          <a:prstGeom prst="rect">
            <a:avLst/>
          </a:prstGeom>
        </p:spPr>
      </p:pic>
      <p:sp>
        <p:nvSpPr>
          <p:cNvPr id="10" name="Rectangle : coins arrondis 9">
            <a:extLst>
              <a:ext uri="{FF2B5EF4-FFF2-40B4-BE49-F238E27FC236}">
                <a16:creationId xmlns:a16="http://schemas.microsoft.com/office/drawing/2014/main" id="{6F860064-06EE-204E-9465-377B91C5C39E}"/>
              </a:ext>
            </a:extLst>
          </p:cNvPr>
          <p:cNvSpPr/>
          <p:nvPr/>
        </p:nvSpPr>
        <p:spPr>
          <a:xfrm>
            <a:off x="452814" y="451245"/>
            <a:ext cx="11338932" cy="951669"/>
          </a:xfrm>
          <a:prstGeom prst="roundRect">
            <a:avLst/>
          </a:prstGeom>
          <a:noFill/>
          <a:ln w="57150">
            <a:solidFill>
              <a:srgbClr val="5E8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4726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ШИЛНИЙ УУТ</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2372502"/>
            <a:ext cx="5966274" cy="416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Энэ уутанд та бүх төрлийн шилнүүдээ хийгээрэй. Архины шил болон бусад лонхнууд, хүнсний шилэн савнууд (огурцы, компот, жимсний чанамал, салатны шил гэх мэт). Шуудайд хийхдээ шилнууд хоосон, цэвэрхэн байх ёстойг битгий мартаарай. Сайтар угаах шаардлагагүй ч хөнгөхөн зайлах хэрэгтэй шүү.</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133893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ШИЛЭН ЛОНХ, ШИЛЭН САВНУУД</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7C0E64FC-45E5-664F-AF32-24CBBA25872B}"/>
              </a:ext>
            </a:extLst>
          </p:cNvPr>
          <p:cNvPicPr>
            <a:picLocks noChangeAspect="1"/>
          </p:cNvPicPr>
          <p:nvPr/>
        </p:nvPicPr>
        <p:blipFill>
          <a:blip r:embed="rId2"/>
          <a:stretch>
            <a:fillRect/>
          </a:stretch>
        </p:blipFill>
        <p:spPr>
          <a:xfrm>
            <a:off x="6952803" y="2403549"/>
            <a:ext cx="4985247" cy="4164979"/>
          </a:xfrm>
          <a:prstGeom prst="rect">
            <a:avLst/>
          </a:prstGeom>
        </p:spPr>
      </p:pic>
      <p:sp>
        <p:nvSpPr>
          <p:cNvPr id="7" name="Rectangle : coins arrondis 6">
            <a:extLst>
              <a:ext uri="{FF2B5EF4-FFF2-40B4-BE49-F238E27FC236}">
                <a16:creationId xmlns:a16="http://schemas.microsoft.com/office/drawing/2014/main" id="{9D09AB87-B09F-3342-8ABF-DF9ECEF99613}"/>
              </a:ext>
            </a:extLst>
          </p:cNvPr>
          <p:cNvSpPr/>
          <p:nvPr/>
        </p:nvSpPr>
        <p:spPr>
          <a:xfrm>
            <a:off x="452814" y="451245"/>
            <a:ext cx="11338932" cy="951669"/>
          </a:xfrm>
          <a:prstGeom prst="roundRect">
            <a:avLst/>
          </a:prstGeom>
          <a:noFill/>
          <a:ln w="57150">
            <a:solidFill>
              <a:srgbClr val="5E8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732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ЦААС, БӨС ДААВУУНЫ УУТ</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2372502"/>
            <a:ext cx="5966274" cy="416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Энэ уутанд та дахин хэрэглэж эсвэл галд шатаадаггүй бол бүх төрлийн картон, цаасаа хийгээрэй. Нэг дор дахин боловсруулахгүй боловч тетрапак сав буюу сүү, жүүсний савнуудаа мөн бөс даавууны хаягдлуудаа энд хийгээрэй. Дараа нь салгаж ангилахад бидэнд хялбар байх болно.</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3153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ЦААС, КАРТОН, СҮҮ ЖҮҮСНИЙ САВ</a:t>
            </a:r>
            <a:r>
              <a:rPr lang="en-US"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 </a:t>
            </a:r>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БӨС ДААВУУ</a:t>
            </a:r>
            <a:r>
              <a:rPr lang="en-US"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 </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61BE6227-1301-C44E-853A-2E6F38CFC7CB}"/>
              </a:ext>
            </a:extLst>
          </p:cNvPr>
          <p:cNvPicPr>
            <a:picLocks noChangeAspect="1"/>
          </p:cNvPicPr>
          <p:nvPr/>
        </p:nvPicPr>
        <p:blipFill>
          <a:blip r:embed="rId2"/>
          <a:stretch>
            <a:fillRect/>
          </a:stretch>
        </p:blipFill>
        <p:spPr>
          <a:xfrm>
            <a:off x="7059168" y="2495999"/>
            <a:ext cx="4975347" cy="4114633"/>
          </a:xfrm>
          <a:prstGeom prst="rect">
            <a:avLst/>
          </a:prstGeom>
        </p:spPr>
      </p:pic>
      <p:sp>
        <p:nvSpPr>
          <p:cNvPr id="8" name="Rectangle : coins arrondis 7">
            <a:extLst>
              <a:ext uri="{FF2B5EF4-FFF2-40B4-BE49-F238E27FC236}">
                <a16:creationId xmlns:a16="http://schemas.microsoft.com/office/drawing/2014/main" id="{CE8C1BF3-28F8-E040-80FF-385BDD83F190}"/>
              </a:ext>
            </a:extLst>
          </p:cNvPr>
          <p:cNvSpPr/>
          <p:nvPr/>
        </p:nvSpPr>
        <p:spPr>
          <a:xfrm>
            <a:off x="452814" y="451245"/>
            <a:ext cx="11338932" cy="951669"/>
          </a:xfrm>
          <a:prstGeom prst="roundRect">
            <a:avLst/>
          </a:prstGeom>
          <a:noFill/>
          <a:ln w="57150">
            <a:solidFill>
              <a:srgbClr val="5E8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164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МЕТАЛ ХАЯГДЛЫН УУТ</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2372502"/>
            <a:ext cx="5966274" cy="416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Энэ шуудайнд та бүх төрлийн метал хаягдлаа хийгээрэй. Гэрээс тань хөнгөн цагаан лааз болон хүнсний төмөр лаазнууд дийлэнхдээ гарах болов уу. Бас өөр эвдэрсэн бүх төрлийн метал зүйлсээ хийж болно. Металыг зогсолтгүй дахин боловсруулах боломжтой байдаг. Хогийн цэг дээр хаягдвал харамсалтай шүү дээ...</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3153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ЛААЗ БОЛОН БУСАД МЕТАЛУУД</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2997536D-81C8-2B44-9E4B-F5063DC5C18F}"/>
              </a:ext>
            </a:extLst>
          </p:cNvPr>
          <p:cNvPicPr>
            <a:picLocks noChangeAspect="1"/>
          </p:cNvPicPr>
          <p:nvPr/>
        </p:nvPicPr>
        <p:blipFill>
          <a:blip r:embed="rId2"/>
          <a:stretch>
            <a:fillRect/>
          </a:stretch>
        </p:blipFill>
        <p:spPr>
          <a:xfrm>
            <a:off x="7241968" y="2165642"/>
            <a:ext cx="4584272" cy="4491190"/>
          </a:xfrm>
          <a:prstGeom prst="rect">
            <a:avLst/>
          </a:prstGeom>
        </p:spPr>
      </p:pic>
      <p:sp>
        <p:nvSpPr>
          <p:cNvPr id="8" name="Rectangle : coins arrondis 7">
            <a:extLst>
              <a:ext uri="{FF2B5EF4-FFF2-40B4-BE49-F238E27FC236}">
                <a16:creationId xmlns:a16="http://schemas.microsoft.com/office/drawing/2014/main" id="{520D9BB9-F4A7-0748-91A9-2D0A0156D2A5}"/>
              </a:ext>
            </a:extLst>
          </p:cNvPr>
          <p:cNvSpPr/>
          <p:nvPr/>
        </p:nvSpPr>
        <p:spPr>
          <a:xfrm>
            <a:off x="452814" y="451245"/>
            <a:ext cx="11338932" cy="951669"/>
          </a:xfrm>
          <a:prstGeom prst="roundRect">
            <a:avLst/>
          </a:prstGeom>
          <a:noFill/>
          <a:ln w="57150">
            <a:solidFill>
              <a:srgbClr val="5E8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60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0F7BDA-9878-D344-9671-8769E68948E8}"/>
              </a:ext>
            </a:extLst>
          </p:cNvPr>
          <p:cNvSpPr>
            <a:spLocks noGrp="1"/>
          </p:cNvSpPr>
          <p:nvPr>
            <p:ph idx="1"/>
          </p:nvPr>
        </p:nvSpPr>
        <p:spPr>
          <a:xfrm>
            <a:off x="859934" y="3632820"/>
            <a:ext cx="10515600" cy="3021980"/>
          </a:xfrm>
        </p:spPr>
        <p:txBody>
          <a:bodyPr>
            <a:normAutofit/>
          </a:bodyPr>
          <a:lstStyle/>
          <a:p>
            <a:pPr marL="0" indent="0" algn="ctr">
              <a:buNone/>
            </a:pPr>
            <a:r>
              <a:rPr lang="mn-MN" sz="2400" dirty="0"/>
              <a:t>ЭНЭХҮҮ СУРГАЛТЫГ ЕВРОПЫН ХОЛБООНЫ САНХҮҮЖИЛТТЭЙ</a:t>
            </a:r>
            <a:endParaRPr lang="en-US" sz="2400" dirty="0"/>
          </a:p>
          <a:p>
            <a:pPr marL="0" indent="0" algn="ctr">
              <a:buNone/>
            </a:pPr>
            <a:r>
              <a:rPr lang="en-US" sz="2400" dirty="0"/>
              <a:t>“</a:t>
            </a:r>
            <a:r>
              <a:rPr lang="mn-MN" b="1" i="1" dirty="0"/>
              <a:t>МОНГОЛ УЛС ДАХЬ ХУВАНЦАР ХОГ ХАЯГДЛЫН ДАХИН БОЛОВСРУУЛАЛТЫН ТОГТВОРТОЙ БАЙДЛЫГ ХАНГАХ НЬ</a:t>
            </a:r>
            <a:r>
              <a:rPr lang="en-US" sz="2400" dirty="0"/>
              <a:t>” </a:t>
            </a:r>
          </a:p>
          <a:p>
            <a:pPr marL="0" indent="0" algn="ctr">
              <a:buNone/>
            </a:pPr>
            <a:r>
              <a:rPr lang="mn-MN" sz="2400" dirty="0"/>
              <a:t>ТӨСЛИЙН ХҮРЭЭНД ЗОХИОН БАЙГУУЛЖ БАЙНА</a:t>
            </a:r>
            <a:r>
              <a:rPr lang="en-US" sz="2400" dirty="0"/>
              <a:t>.</a:t>
            </a:r>
          </a:p>
          <a:p>
            <a:pPr marL="0" indent="0" algn="ctr">
              <a:buNone/>
            </a:pPr>
            <a:endParaRPr lang="en-US" sz="2000" dirty="0"/>
          </a:p>
          <a:p>
            <a:pPr marL="0" indent="0" algn="ctr">
              <a:buNone/>
            </a:pPr>
            <a:r>
              <a:rPr lang="mn-MN"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Энэхүү сургалтын агуулга нь Европын Холбооны үзэл бодлыг илэрхийлээгүй болно.</a:t>
            </a:r>
            <a:endParaRPr lang="en-US"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fr-FR" sz="2000" dirty="0"/>
          </a:p>
          <a:p>
            <a:pPr marL="0" indent="0" algn="ctr">
              <a:buNone/>
            </a:pPr>
            <a:endParaRPr lang="fr-FR" sz="2000" dirty="0"/>
          </a:p>
        </p:txBody>
      </p:sp>
      <p:pic>
        <p:nvPicPr>
          <p:cNvPr id="4" name="Image 3">
            <a:extLst>
              <a:ext uri="{FF2B5EF4-FFF2-40B4-BE49-F238E27FC236}">
                <a16:creationId xmlns:a16="http://schemas.microsoft.com/office/drawing/2014/main" id="{73E26E51-CD9E-154E-AB52-ABAEF9F9D522}"/>
              </a:ext>
            </a:extLst>
          </p:cNvPr>
          <p:cNvPicPr/>
          <p:nvPr/>
        </p:nvPicPr>
        <p:blipFill>
          <a:blip r:embed="rId2" cstate="print">
            <a:extLst>
              <a:ext uri="{28A0092B-C50C-407E-A947-70E740481C1C}">
                <a14:useLocalDpi xmlns:a14="http://schemas.microsoft.com/office/drawing/2010/main"/>
              </a:ext>
            </a:extLst>
          </a:blip>
          <a:stretch>
            <a:fillRect/>
          </a:stretch>
        </p:blipFill>
        <p:spPr>
          <a:xfrm>
            <a:off x="4490161" y="572521"/>
            <a:ext cx="1179738" cy="1567417"/>
          </a:xfrm>
          <a:prstGeom prst="rect">
            <a:avLst/>
          </a:prstGeom>
        </p:spPr>
      </p:pic>
      <p:pic>
        <p:nvPicPr>
          <p:cNvPr id="5" name="Image 4">
            <a:extLst>
              <a:ext uri="{FF2B5EF4-FFF2-40B4-BE49-F238E27FC236}">
                <a16:creationId xmlns:a16="http://schemas.microsoft.com/office/drawing/2014/main" id="{1B9BE78E-3459-3B44-962B-002465A85B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86995" y="703008"/>
            <a:ext cx="991026" cy="958604"/>
          </a:xfrm>
          <a:prstGeom prst="rect">
            <a:avLst/>
          </a:prstGeom>
        </p:spPr>
      </p:pic>
      <p:pic>
        <p:nvPicPr>
          <p:cNvPr id="6" name="Image 5">
            <a:extLst>
              <a:ext uri="{FF2B5EF4-FFF2-40B4-BE49-F238E27FC236}">
                <a16:creationId xmlns:a16="http://schemas.microsoft.com/office/drawing/2014/main" id="{61979D0E-E7FE-864C-9FDA-03014863AA1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716573" y="659711"/>
            <a:ext cx="744344" cy="743151"/>
          </a:xfrm>
          <a:prstGeom prst="rect">
            <a:avLst/>
          </a:prstGeom>
        </p:spPr>
      </p:pic>
      <p:pic>
        <p:nvPicPr>
          <p:cNvPr id="7" name="Image 6">
            <a:extLst>
              <a:ext uri="{FF2B5EF4-FFF2-40B4-BE49-F238E27FC236}">
                <a16:creationId xmlns:a16="http://schemas.microsoft.com/office/drawing/2014/main" id="{AE05287F-C30E-384A-B1A6-15C4A5CBAED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9934" y="703983"/>
            <a:ext cx="2167425" cy="811144"/>
          </a:xfrm>
          <a:prstGeom prst="rect">
            <a:avLst/>
          </a:prstGeom>
        </p:spPr>
      </p:pic>
      <p:pic>
        <p:nvPicPr>
          <p:cNvPr id="8" name="Image 7">
            <a:extLst>
              <a:ext uri="{FF2B5EF4-FFF2-40B4-BE49-F238E27FC236}">
                <a16:creationId xmlns:a16="http://schemas.microsoft.com/office/drawing/2014/main" id="{42F15388-36CB-3A45-9BCE-13DCB584FAC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888801" y="681038"/>
            <a:ext cx="665615" cy="743151"/>
          </a:xfrm>
          <a:prstGeom prst="rect">
            <a:avLst/>
          </a:prstGeom>
        </p:spPr>
      </p:pic>
      <p:pic>
        <p:nvPicPr>
          <p:cNvPr id="10" name="Image 9">
            <a:extLst>
              <a:ext uri="{FF2B5EF4-FFF2-40B4-BE49-F238E27FC236}">
                <a16:creationId xmlns:a16="http://schemas.microsoft.com/office/drawing/2014/main" id="{1B3993B2-568E-864C-9E67-E95C7354024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495154" y="659711"/>
            <a:ext cx="790866" cy="811145"/>
          </a:xfrm>
          <a:prstGeom prst="rect">
            <a:avLst/>
          </a:prstGeom>
        </p:spPr>
      </p:pic>
      <p:pic>
        <p:nvPicPr>
          <p:cNvPr id="11" name="Image 10">
            <a:extLst>
              <a:ext uri="{FF2B5EF4-FFF2-40B4-BE49-F238E27FC236}">
                <a16:creationId xmlns:a16="http://schemas.microsoft.com/office/drawing/2014/main" id="{E2102154-8B1A-574B-86A0-B0E9164890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693804" y="2361118"/>
            <a:ext cx="2804392" cy="682446"/>
          </a:xfrm>
          <a:prstGeom prst="rect">
            <a:avLst/>
          </a:prstGeom>
        </p:spPr>
      </p:pic>
      <p:pic>
        <p:nvPicPr>
          <p:cNvPr id="12" name="Image 11">
            <a:extLst>
              <a:ext uri="{FF2B5EF4-FFF2-40B4-BE49-F238E27FC236}">
                <a16:creationId xmlns:a16="http://schemas.microsoft.com/office/drawing/2014/main" id="{21E380C0-040A-5F49-A380-03A9D8E9D983}"/>
              </a:ext>
            </a:extLst>
          </p:cNvPr>
          <p:cNvPicPr>
            <a:picLocks noChangeAspect="1"/>
          </p:cNvPicPr>
          <p:nvPr/>
        </p:nvPicPr>
        <p:blipFill>
          <a:blip r:embed="rId9"/>
          <a:stretch>
            <a:fillRect/>
          </a:stretch>
        </p:blipFill>
        <p:spPr>
          <a:xfrm>
            <a:off x="5721047" y="534857"/>
            <a:ext cx="1437750" cy="1120426"/>
          </a:xfrm>
          <a:prstGeom prst="rect">
            <a:avLst/>
          </a:prstGeom>
        </p:spPr>
      </p:pic>
    </p:spTree>
    <p:extLst>
      <p:ext uri="{BB962C8B-B14F-4D97-AF65-F5344CB8AC3E}">
        <p14:creationId xmlns:p14="http://schemas.microsoft.com/office/powerpoint/2010/main" val="173165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ЭЛЕКТРОН ХАЯГДЛЫН УУТ</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2372502"/>
            <a:ext cx="5966274" cy="41649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Энэ уутанд та эвдэрсэн бүх төрлийн электрон бараагаа хийгээрэй. Бүгдийг нь дахин боловсруулах боломжгүй ч зарим хэсгийг дахин боловсруулж эсвэл сэлбэгэнд дахин ашиглах боломжтой байдаг. Бүх төрлийн баттерэй нь байгаль орчныг бохирдуулагч маш хүнд хортой найрлагуудыг агуулдаг, тиймээс тэднийг хогийн цэгт очиж хөрс, ус, агаар бохирдуулахаас нь сэргийлэн зөв ангилж, зохистой газар нь хүргэх шаардлагатай юм.</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90512"/>
            <a:ext cx="13153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Э-ХАЯГДАЛ БОЛОН ЗАЙ</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EC84184E-52C9-1049-BA2C-E29DA4510D85}"/>
              </a:ext>
            </a:extLst>
          </p:cNvPr>
          <p:cNvPicPr>
            <a:picLocks noChangeAspect="1"/>
          </p:cNvPicPr>
          <p:nvPr/>
        </p:nvPicPr>
        <p:blipFill>
          <a:blip r:embed="rId2"/>
          <a:stretch>
            <a:fillRect/>
          </a:stretch>
        </p:blipFill>
        <p:spPr>
          <a:xfrm>
            <a:off x="6565392" y="1656113"/>
            <a:ext cx="5455919" cy="5020203"/>
          </a:xfrm>
          <a:prstGeom prst="rect">
            <a:avLst/>
          </a:prstGeom>
        </p:spPr>
      </p:pic>
      <p:sp>
        <p:nvSpPr>
          <p:cNvPr id="7" name="Rectangle : coins arrondis 6">
            <a:extLst>
              <a:ext uri="{FF2B5EF4-FFF2-40B4-BE49-F238E27FC236}">
                <a16:creationId xmlns:a16="http://schemas.microsoft.com/office/drawing/2014/main" id="{831CD06D-0862-5747-AAD9-BC15C41492B3}"/>
              </a:ext>
            </a:extLst>
          </p:cNvPr>
          <p:cNvSpPr/>
          <p:nvPr/>
        </p:nvSpPr>
        <p:spPr>
          <a:xfrm>
            <a:off x="452814" y="451245"/>
            <a:ext cx="11338932" cy="951669"/>
          </a:xfrm>
          <a:prstGeom prst="roundRect">
            <a:avLst/>
          </a:prstGeom>
          <a:noFill/>
          <a:ln w="57150">
            <a:solidFill>
              <a:srgbClr val="5E8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900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ХҮНСНИЙ ХАЯГДЛЫН САВ</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7607808" y="2549853"/>
            <a:ext cx="4257090" cy="4133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Хүнсний хог хаягдал бусад дахиваруудыг бохирдуулж, дахин боловсруулах боломжгүй болгодог тул тусад нь ангилах маш чухал. Болж өгвөл 2 тусдаа саванд хийгээрэй:</a:t>
            </a:r>
            <a:r>
              <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 vegetable waste and animal waste.</a:t>
            </a: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3153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НОГОО БОЛОН МАЛЫН ГАРАЛТАЙ ХАЯГДАЛ</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 coins arrondis 3">
            <a:extLst>
              <a:ext uri="{FF2B5EF4-FFF2-40B4-BE49-F238E27FC236}">
                <a16:creationId xmlns:a16="http://schemas.microsoft.com/office/drawing/2014/main" id="{25EEE54F-8F0F-B746-8468-B1B6BBC9C1D7}"/>
              </a:ext>
            </a:extLst>
          </p:cNvPr>
          <p:cNvSpPr/>
          <p:nvPr/>
        </p:nvSpPr>
        <p:spPr>
          <a:xfrm>
            <a:off x="452814" y="456198"/>
            <a:ext cx="11338932" cy="946717"/>
          </a:xfrm>
          <a:prstGeom prst="roundRect">
            <a:avLst/>
          </a:prstGeom>
          <a:noFill/>
          <a:ln w="57150">
            <a:solidFill>
              <a:srgbClr val="4FB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5EF9934F-50FF-A74B-80F9-F8E9B671C10E}"/>
              </a:ext>
            </a:extLst>
          </p:cNvPr>
          <p:cNvPicPr>
            <a:picLocks noChangeAspect="1"/>
          </p:cNvPicPr>
          <p:nvPr/>
        </p:nvPicPr>
        <p:blipFill>
          <a:blip r:embed="rId2"/>
          <a:stretch>
            <a:fillRect/>
          </a:stretch>
        </p:blipFill>
        <p:spPr>
          <a:xfrm>
            <a:off x="525965" y="2171976"/>
            <a:ext cx="6715815" cy="4192247"/>
          </a:xfrm>
          <a:prstGeom prst="rect">
            <a:avLst/>
          </a:prstGeom>
        </p:spPr>
      </p:pic>
    </p:spTree>
    <p:extLst>
      <p:ext uri="{BB962C8B-B14F-4D97-AF65-F5344CB8AC3E}">
        <p14:creationId xmlns:p14="http://schemas.microsoft.com/office/powerpoint/2010/main" val="597789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ҮНСНИЙ ТӨМӨР САВ</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489389" y="2248581"/>
            <a:ext cx="5128269" cy="44996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Зуухнаас гарах үнсээ тусад нь төмөр саванд асгаарай. Гол шалтгаан нь мэдээж аюулгүй байдал. </a:t>
            </a:r>
            <a:r>
              <a:rPr lang="fr-FR"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X</a:t>
            </a: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алуун үнс шатамхай материалтай хүрэлцвэл аюулт гал дагуулна... Өөр нэгэн шалтгаан нь үнс, тэр дундаа модны үнс газар тариаланд бордоо бас органик саван хийх гол найрлага ч болдог шүү! Иймээс бусад төрлийн хогнуудаас тусад нь ангилаарай.</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6" y="1077986"/>
            <a:ext cx="13153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ЗУУХНААС ГАРАХ МОД, НҮҮРСНИЙ ҮНС</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 coins arrondis 3">
            <a:extLst>
              <a:ext uri="{FF2B5EF4-FFF2-40B4-BE49-F238E27FC236}">
                <a16:creationId xmlns:a16="http://schemas.microsoft.com/office/drawing/2014/main" id="{25EEE54F-8F0F-B746-8468-B1B6BBC9C1D7}"/>
              </a:ext>
            </a:extLst>
          </p:cNvPr>
          <p:cNvSpPr/>
          <p:nvPr/>
        </p:nvSpPr>
        <p:spPr>
          <a:xfrm>
            <a:off x="452814" y="456197"/>
            <a:ext cx="11338932" cy="946717"/>
          </a:xfrm>
          <a:prstGeom prst="roundRect">
            <a:avLst/>
          </a:prstGeom>
          <a:noFill/>
          <a:ln w="57150">
            <a:solidFill>
              <a:srgbClr val="E2A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EEB208BB-BCB7-6A4C-BD58-9FA42658A5A8}"/>
              </a:ext>
            </a:extLst>
          </p:cNvPr>
          <p:cNvPicPr>
            <a:picLocks noChangeAspect="1"/>
          </p:cNvPicPr>
          <p:nvPr/>
        </p:nvPicPr>
        <p:blipFill>
          <a:blip r:embed="rId2"/>
          <a:stretch>
            <a:fillRect/>
          </a:stretch>
        </p:blipFill>
        <p:spPr>
          <a:xfrm>
            <a:off x="5654235" y="2350910"/>
            <a:ext cx="6155799" cy="4133931"/>
          </a:xfrm>
          <a:prstGeom prst="rect">
            <a:avLst/>
          </a:prstGeom>
        </p:spPr>
      </p:pic>
    </p:spTree>
    <p:extLst>
      <p:ext uri="{BB962C8B-B14F-4D97-AF65-F5344CB8AC3E}">
        <p14:creationId xmlns:p14="http://schemas.microsoft.com/office/powerpoint/2010/main" val="4289952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ЭЦСИЙН ХОГИЙН САВ</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452814" y="2926080"/>
            <a:ext cx="9879907" cy="3000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Та бүх хогоо ангиллуудын дагуу зөв ангилж чадвал эцсийн хог маш бага хэмжээгээр гарах ёстой. Харин та огт хоггүй амьдрах гэж хичээсэн ч ямар нэг байдлаар эцсийн хог заавал гарах болно. Тиймээс эцсийн хогоо хийх сав зайлшгүй хэрэгтэй. Энэ савыг аль болох жижигхэн байлгахаар хичээж болно шүү дээ!</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re 1">
            <a:extLst>
              <a:ext uri="{FF2B5EF4-FFF2-40B4-BE49-F238E27FC236}">
                <a16:creationId xmlns:a16="http://schemas.microsoft.com/office/drawing/2014/main" id="{529AD6DA-09A6-AC4C-9433-50C26CC30F4D}"/>
              </a:ext>
            </a:extLst>
          </p:cNvPr>
          <p:cNvSpPr txBox="1">
            <a:spLocks/>
          </p:cNvSpPr>
          <p:nvPr/>
        </p:nvSpPr>
        <p:spPr>
          <a:xfrm>
            <a:off x="525969" y="1077986"/>
            <a:ext cx="11176642" cy="18480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b="1" dirty="0">
                <a:solidFill>
                  <a:srgbClr val="13214E"/>
                </a:solidFill>
                <a:latin typeface="Open Sans" panose="020B0606030504020204" pitchFamily="34" charset="0"/>
                <a:ea typeface="Open Sans" panose="020B0606030504020204" pitchFamily="34" charset="0"/>
                <a:cs typeface="Open Sans" panose="020B0606030504020204" pitchFamily="34" charset="0"/>
              </a:rPr>
              <a:t>ДАХИН БОЛОВСРУУЛАГДАХГҮЙ БУСАД БҮХ ТӨРЛИЙН ХОГ</a:t>
            </a:r>
            <a:endParaRPr lang="fr-FR" sz="3600" b="1"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 coins arrondis 3">
            <a:extLst>
              <a:ext uri="{FF2B5EF4-FFF2-40B4-BE49-F238E27FC236}">
                <a16:creationId xmlns:a16="http://schemas.microsoft.com/office/drawing/2014/main" id="{25EEE54F-8F0F-B746-8468-B1B6BBC9C1D7}"/>
              </a:ext>
            </a:extLst>
          </p:cNvPr>
          <p:cNvSpPr/>
          <p:nvPr/>
        </p:nvSpPr>
        <p:spPr>
          <a:xfrm>
            <a:off x="452814" y="456197"/>
            <a:ext cx="11338932" cy="9467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0954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04283" y="558052"/>
            <a:ext cx="11285034" cy="1325563"/>
          </a:xfrm>
        </p:spPr>
        <p:txBody>
          <a:bodyPr>
            <a:noAutofit/>
          </a:bodyPr>
          <a:lstStyle/>
          <a:p>
            <a:r>
              <a:rPr lang="mn-MN"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АНГИЛСАН ХОГОО ХААНА АВААЧИХ ВЭ?</a:t>
            </a:r>
            <a:endParaRPr lang="fr-FR"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Image 5">
            <a:extLst>
              <a:ext uri="{FF2B5EF4-FFF2-40B4-BE49-F238E27FC236}">
                <a16:creationId xmlns:a16="http://schemas.microsoft.com/office/drawing/2014/main" id="{1F8D0CF1-2090-AB44-AAE6-7415E7BAAB08}"/>
              </a:ext>
            </a:extLst>
          </p:cNvPr>
          <p:cNvPicPr>
            <a:picLocks noChangeAspect="1"/>
          </p:cNvPicPr>
          <p:nvPr/>
        </p:nvPicPr>
        <p:blipFill rotWithShape="1">
          <a:blip r:embed="rId2"/>
          <a:srcRect t="8137" b="13600"/>
          <a:stretch/>
        </p:blipFill>
        <p:spPr>
          <a:xfrm>
            <a:off x="3594821" y="1989080"/>
            <a:ext cx="8074742" cy="4310868"/>
          </a:xfrm>
          <a:prstGeom prst="rect">
            <a:avLst/>
          </a:prstGeom>
        </p:spPr>
      </p:pic>
      <p:pic>
        <p:nvPicPr>
          <p:cNvPr id="10" name="Image 9">
            <a:extLst>
              <a:ext uri="{FF2B5EF4-FFF2-40B4-BE49-F238E27FC236}">
                <a16:creationId xmlns:a16="http://schemas.microsoft.com/office/drawing/2014/main" id="{257D74B6-5F4A-0A4D-9238-11AD62F2AE14}"/>
              </a:ext>
            </a:extLst>
          </p:cNvPr>
          <p:cNvPicPr>
            <a:picLocks noChangeAspect="1"/>
          </p:cNvPicPr>
          <p:nvPr/>
        </p:nvPicPr>
        <p:blipFill>
          <a:blip r:embed="rId3"/>
          <a:stretch>
            <a:fillRect/>
          </a:stretch>
        </p:blipFill>
        <p:spPr>
          <a:xfrm>
            <a:off x="7859776" y="3218688"/>
            <a:ext cx="677672" cy="677672"/>
          </a:xfrm>
          <a:prstGeom prst="rect">
            <a:avLst/>
          </a:prstGeom>
        </p:spPr>
      </p:pic>
      <p:pic>
        <p:nvPicPr>
          <p:cNvPr id="12" name="Image 11">
            <a:extLst>
              <a:ext uri="{FF2B5EF4-FFF2-40B4-BE49-F238E27FC236}">
                <a16:creationId xmlns:a16="http://schemas.microsoft.com/office/drawing/2014/main" id="{5252D004-8B91-9448-83D5-E5622C323FD9}"/>
              </a:ext>
            </a:extLst>
          </p:cNvPr>
          <p:cNvPicPr>
            <a:picLocks noChangeAspect="1"/>
          </p:cNvPicPr>
          <p:nvPr/>
        </p:nvPicPr>
        <p:blipFill>
          <a:blip r:embed="rId4"/>
          <a:stretch>
            <a:fillRect/>
          </a:stretch>
        </p:blipFill>
        <p:spPr>
          <a:xfrm rot="2446825" flipV="1">
            <a:off x="2913393" y="812102"/>
            <a:ext cx="5268993" cy="3665244"/>
          </a:xfrm>
          <a:prstGeom prst="rect">
            <a:avLst/>
          </a:prstGeom>
        </p:spPr>
      </p:pic>
      <p:sp>
        <p:nvSpPr>
          <p:cNvPr id="13" name="Espace réservé du contenu 2">
            <a:extLst>
              <a:ext uri="{FF2B5EF4-FFF2-40B4-BE49-F238E27FC236}">
                <a16:creationId xmlns:a16="http://schemas.microsoft.com/office/drawing/2014/main" id="{CB07600E-D860-2145-BC2A-2733269D076D}"/>
              </a:ext>
            </a:extLst>
          </p:cNvPr>
          <p:cNvSpPr>
            <a:spLocks noGrp="1"/>
          </p:cNvSpPr>
          <p:nvPr>
            <p:ph idx="1"/>
          </p:nvPr>
        </p:nvSpPr>
        <p:spPr>
          <a:xfrm>
            <a:off x="573657" y="2062441"/>
            <a:ext cx="2818833" cy="4310868"/>
          </a:xfrm>
        </p:spPr>
        <p:txBody>
          <a:bodyPr>
            <a:normAutofit fontScale="92500"/>
          </a:bodyPr>
          <a:lstStyle/>
          <a:p>
            <a:pPr marL="0" indent="0">
              <a:buNone/>
            </a:pPr>
            <a:endPar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Та бүх хогоо </a:t>
            </a:r>
            <a: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t>(</a:t>
            </a: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дахивар болон эцсийн хог</a:t>
            </a:r>
            <a: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t>)</a:t>
            </a: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 хог хаягдал зохицуулах шинэ төвд </a:t>
            </a:r>
            <a: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t>(</a:t>
            </a: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Экосум-ын шинэ оффисын хажууд</a:t>
            </a:r>
            <a: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t>)</a:t>
            </a: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 авчирч өгөөрэй</a:t>
            </a:r>
            <a: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0195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ЗА ДҮГНЭЭД ХАРЦГААЯ</a:t>
            </a:r>
            <a:r>
              <a:rPr lang="en-US"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fr-FR" sz="5500" dirty="0">
              <a:solidFill>
                <a:srgbClr val="13214E"/>
              </a:solidFill>
            </a:endParaRPr>
          </a:p>
        </p:txBody>
      </p:sp>
      <p:pic>
        <p:nvPicPr>
          <p:cNvPr id="3" name="Image 2">
            <a:hlinkClick r:id="rId2"/>
            <a:extLst>
              <a:ext uri="{FF2B5EF4-FFF2-40B4-BE49-F238E27FC236}">
                <a16:creationId xmlns:a16="http://schemas.microsoft.com/office/drawing/2014/main" id="{872A72C3-A60A-F046-B083-E4BF3547D49F}"/>
              </a:ext>
            </a:extLst>
          </p:cNvPr>
          <p:cNvPicPr>
            <a:picLocks noChangeAspect="1"/>
          </p:cNvPicPr>
          <p:nvPr/>
        </p:nvPicPr>
        <p:blipFill>
          <a:blip r:embed="rId3"/>
          <a:stretch>
            <a:fillRect/>
          </a:stretch>
        </p:blipFill>
        <p:spPr>
          <a:xfrm>
            <a:off x="2138300" y="1646083"/>
            <a:ext cx="8114263" cy="4617240"/>
          </a:xfrm>
          <a:prstGeom prst="rect">
            <a:avLst/>
          </a:prstGeom>
        </p:spPr>
      </p:pic>
    </p:spTree>
    <p:extLst>
      <p:ext uri="{BB962C8B-B14F-4D97-AF65-F5344CB8AC3E}">
        <p14:creationId xmlns:p14="http://schemas.microsoft.com/office/powerpoint/2010/main" val="97558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04283" y="558052"/>
            <a:ext cx="11285034" cy="5842748"/>
          </a:xfrm>
        </p:spPr>
        <p:txBody>
          <a:bodyPr>
            <a:noAutofit/>
          </a:bodyPr>
          <a:lstStyle/>
          <a:p>
            <a:pPr algn="ctr">
              <a:lnSpc>
                <a:spcPct val="100000"/>
              </a:lnSpc>
            </a:pPr>
            <a:r>
              <a:rPr lang="mn-MN"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ТАНД ЯМАР НЭГ АСУУЛТ, ЭРГЭЛЗЭЭ БАЙВАЛ БИД ТАНД ТУСЛАХАД ХЭЗЭЭД БЭЛЭН БАЙХ БОЛНО</a:t>
            </a:r>
            <a:r>
              <a:rPr lang="en-US"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a:t>
            </a:r>
            <a:br>
              <a:rPr lang="en-US"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br>
              <a:rPr lang="en-US"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ТА ДООРХ ДУГААРААР ЗАЛГАЖ,</a:t>
            </a:r>
            <a:b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80142043</a:t>
            </a:r>
            <a:b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b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ЭСВЭЛ МАНАЙ АЖИЛ ДЭЭР ИРЖ УУЛЗААРАЙ</a:t>
            </a:r>
            <a:r>
              <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rPr>
              <a:t>.</a:t>
            </a:r>
            <a:endParaRPr lang="fr-FR"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8619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38116"/>
          </a:schemeClr>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2AB7F0-C9A1-6442-A9D7-DEABA09651C6}"/>
              </a:ext>
            </a:extLst>
          </p:cNvPr>
          <p:cNvPicPr>
            <a:picLocks noChangeAspect="1"/>
          </p:cNvPicPr>
          <p:nvPr/>
        </p:nvPicPr>
        <p:blipFill rotWithShape="1">
          <a:blip r:embed="rId2">
            <a:duotone>
              <a:prstClr val="black"/>
              <a:schemeClr val="accent1">
                <a:tint val="45000"/>
                <a:satMod val="400000"/>
              </a:schemeClr>
            </a:duotone>
          </a:blip>
          <a:srcRect b="15699"/>
          <a:stretch/>
        </p:blipFill>
        <p:spPr>
          <a:xfrm>
            <a:off x="0" y="0"/>
            <a:ext cx="12192000" cy="6858000"/>
          </a:xfrm>
          <a:prstGeom prst="rect">
            <a:avLst/>
          </a:prstGeom>
        </p:spPr>
      </p:pic>
      <p:sp>
        <p:nvSpPr>
          <p:cNvPr id="2" name="Titre 1">
            <a:extLst>
              <a:ext uri="{FF2B5EF4-FFF2-40B4-BE49-F238E27FC236}">
                <a16:creationId xmlns:a16="http://schemas.microsoft.com/office/drawing/2014/main" id="{A412D020-2622-CA4B-8B55-5839FBB86F80}"/>
              </a:ext>
            </a:extLst>
          </p:cNvPr>
          <p:cNvSpPr>
            <a:spLocks noGrp="1"/>
          </p:cNvSpPr>
          <p:nvPr>
            <p:ph type="title"/>
          </p:nvPr>
        </p:nvSpPr>
        <p:spPr>
          <a:xfrm>
            <a:off x="838199" y="2768806"/>
            <a:ext cx="10515600" cy="1888435"/>
          </a:xfrm>
        </p:spPr>
        <p:txBody>
          <a:bodyPr>
            <a:normAutofit/>
          </a:bodyPr>
          <a:lstStyle/>
          <a:p>
            <a:pPr algn="ctr"/>
            <a:r>
              <a:rPr lang="mn-MN" sz="8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БАЯРЛАЛАА</a:t>
            </a:r>
            <a:r>
              <a:rPr lang="fr-FR" sz="8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fr-FR" sz="344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itre 1">
            <a:extLst>
              <a:ext uri="{FF2B5EF4-FFF2-40B4-BE49-F238E27FC236}">
                <a16:creationId xmlns:a16="http://schemas.microsoft.com/office/drawing/2014/main" id="{10AEE8CB-CB20-8942-AC7A-A610F4B9A0E4}"/>
              </a:ext>
            </a:extLst>
          </p:cNvPr>
          <p:cNvSpPr txBox="1">
            <a:spLocks/>
          </p:cNvSpPr>
          <p:nvPr/>
        </p:nvSpPr>
        <p:spPr>
          <a:xfrm>
            <a:off x="838199" y="5669280"/>
            <a:ext cx="10515600" cy="98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mn-MN" sz="28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“ХОГОО ХЭРХЭН АНГИЛАХ ВЭ” СУРГАЛТ</a:t>
            </a:r>
            <a:r>
              <a:rPr lang="en-US" sz="28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fr-FR" sz="28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- 2021</a:t>
            </a:r>
          </a:p>
        </p:txBody>
      </p:sp>
      <p:pic>
        <p:nvPicPr>
          <p:cNvPr id="9" name="Image 8">
            <a:extLst>
              <a:ext uri="{FF2B5EF4-FFF2-40B4-BE49-F238E27FC236}">
                <a16:creationId xmlns:a16="http://schemas.microsoft.com/office/drawing/2014/main" id="{A794DDCC-5056-DD40-82CE-8DD779208570}"/>
              </a:ext>
            </a:extLst>
          </p:cNvPr>
          <p:cNvPicPr>
            <a:picLocks noChangeAspect="1"/>
          </p:cNvPicPr>
          <p:nvPr/>
        </p:nvPicPr>
        <p:blipFill>
          <a:blip r:embed="rId3"/>
          <a:stretch>
            <a:fillRect/>
          </a:stretch>
        </p:blipFill>
        <p:spPr>
          <a:xfrm>
            <a:off x="5081412" y="199395"/>
            <a:ext cx="2029174" cy="1581318"/>
          </a:xfrm>
          <a:prstGeom prst="rect">
            <a:avLst/>
          </a:prstGeom>
        </p:spPr>
      </p:pic>
    </p:spTree>
    <p:extLst>
      <p:ext uri="{BB962C8B-B14F-4D97-AF65-F5344CB8AC3E}">
        <p14:creationId xmlns:p14="http://schemas.microsoft.com/office/powerpoint/2010/main" val="99888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611469"/>
            <a:ext cx="10515600" cy="1325563"/>
          </a:xfrm>
        </p:spPr>
        <p:txBody>
          <a:bodyPr>
            <a:normAutofit fontScale="90000"/>
          </a:bodyPr>
          <a:lstStyle/>
          <a:p>
            <a:r>
              <a:rPr lang="mn-MN" sz="6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ТАНАЙХААС ЯМАР ЯМАР ХОГ ГАРДАГ ВЭ</a:t>
            </a:r>
            <a:r>
              <a:rPr lang="fr-FR" sz="6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fr-FR" sz="24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2072192"/>
            <a:ext cx="10515600" cy="4654028"/>
          </a:xfrm>
        </p:spPr>
        <p:txBody>
          <a:bodyPr>
            <a:normAutofit/>
          </a:bodyPr>
          <a:lstStyle/>
          <a:p>
            <a:pPr marL="0" indent="0">
              <a:buNone/>
            </a:pPr>
            <a:endParaRPr lang="en-US" sz="3200"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mn-MN"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 ХАЯГДЛЫГ ДАХИН БОЛОВСРУУЛАХЫН ТУЛД МАШ САЙН АНГИЛАХ ХЭРЭГТЭЙ.</a:t>
            </a:r>
            <a:endParaRPr lang="en-US"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buNone/>
            </a:pPr>
            <a:endParaRPr lang="en-US"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buNone/>
            </a:pPr>
            <a:r>
              <a:rPr lang="mn-MN"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ХАРИН САЙН АНГИЛАХЫН ТУЛД ТА ХОГ ХАЯГДЛАА МАШ САЙН МЭДДЭГ БАЙХ ХЭРЭГТЭЙ. </a:t>
            </a:r>
            <a:endParaRPr lang="en-US" sz="32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686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1714115"/>
            <a:ext cx="10515600" cy="4351338"/>
          </a:xfrm>
        </p:spPr>
        <p:txBody>
          <a:bodyPr>
            <a:normAutofit/>
          </a:bodyPr>
          <a:lstStyle/>
          <a:p>
            <a:pPr marL="0" indent="0">
              <a:buNone/>
            </a:pPr>
            <a:endParaRPr lang="en-US" sz="24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fr-FR" sz="24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fr-FR" sz="24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 3">
            <a:extLst>
              <a:ext uri="{FF2B5EF4-FFF2-40B4-BE49-F238E27FC236}">
                <a16:creationId xmlns:a16="http://schemas.microsoft.com/office/drawing/2014/main" id="{92C12879-75AC-A941-B307-E89E75DD50B5}"/>
              </a:ext>
            </a:extLst>
          </p:cNvPr>
          <p:cNvPicPr>
            <a:picLocks noChangeAspect="1"/>
          </p:cNvPicPr>
          <p:nvPr/>
        </p:nvPicPr>
        <p:blipFill>
          <a:blip r:embed="rId2"/>
          <a:stretch>
            <a:fillRect/>
          </a:stretch>
        </p:blipFill>
        <p:spPr>
          <a:xfrm>
            <a:off x="525967" y="1971267"/>
            <a:ext cx="4905016" cy="4690908"/>
          </a:xfrm>
          <a:prstGeom prst="rect">
            <a:avLst/>
          </a:prstGeom>
        </p:spPr>
      </p:pic>
      <p:pic>
        <p:nvPicPr>
          <p:cNvPr id="5" name="Image 4">
            <a:extLst>
              <a:ext uri="{FF2B5EF4-FFF2-40B4-BE49-F238E27FC236}">
                <a16:creationId xmlns:a16="http://schemas.microsoft.com/office/drawing/2014/main" id="{E438FDAB-C0C5-2947-9803-D58E9F0CEBC5}"/>
              </a:ext>
            </a:extLst>
          </p:cNvPr>
          <p:cNvPicPr>
            <a:picLocks noChangeAspect="1"/>
          </p:cNvPicPr>
          <p:nvPr/>
        </p:nvPicPr>
        <p:blipFill>
          <a:blip r:embed="rId3"/>
          <a:stretch>
            <a:fillRect/>
          </a:stretch>
        </p:blipFill>
        <p:spPr>
          <a:xfrm>
            <a:off x="5854648" y="1937032"/>
            <a:ext cx="5811385" cy="4504407"/>
          </a:xfrm>
          <a:prstGeom prst="rect">
            <a:avLst/>
          </a:prstGeom>
        </p:spPr>
      </p:pic>
      <p:sp>
        <p:nvSpPr>
          <p:cNvPr id="8" name="Titre 1">
            <a:extLst>
              <a:ext uri="{FF2B5EF4-FFF2-40B4-BE49-F238E27FC236}">
                <a16:creationId xmlns:a16="http://schemas.microsoft.com/office/drawing/2014/main" id="{942E5397-C4F0-A540-B3F5-2422D3CFBAC3}"/>
              </a:ext>
            </a:extLst>
          </p:cNvPr>
          <p:cNvSpPr txBox="1">
            <a:spLocks/>
          </p:cNvSpPr>
          <p:nvPr/>
        </p:nvSpPr>
        <p:spPr>
          <a:xfrm>
            <a:off x="525966" y="611469"/>
            <a:ext cx="1051560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60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ТАНАЙХААС ЯМАР ЯМАР ХОГ ГАРДАГ ВЭ</a:t>
            </a:r>
            <a:r>
              <a:rPr lang="fr-FR" sz="60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fr-FR" sz="24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16931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214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500934" cy="1325563"/>
          </a:xfrm>
        </p:spPr>
        <p:txBody>
          <a:bodyPr>
            <a:normAutofit fontScale="90000"/>
          </a:bodyPr>
          <a:lstStyle/>
          <a:p>
            <a:r>
              <a:rPr lang="mn-MN" sz="6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ХОГОО ХЭРХЭН АНГИЛАХ ВЭ</a:t>
            </a:r>
            <a:r>
              <a:rPr lang="fr-FR" sz="60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fr-FR" sz="2400" b="1" dirty="0">
              <a:solidFill>
                <a:srgbClr val="EBEBE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Espace réservé du contenu 2">
            <a:extLst>
              <a:ext uri="{FF2B5EF4-FFF2-40B4-BE49-F238E27FC236}">
                <a16:creationId xmlns:a16="http://schemas.microsoft.com/office/drawing/2014/main" id="{ED643C12-AF18-8146-8669-3550A824B819}"/>
              </a:ext>
            </a:extLst>
          </p:cNvPr>
          <p:cNvSpPr>
            <a:spLocks noGrp="1"/>
          </p:cNvSpPr>
          <p:nvPr>
            <p:ph idx="1"/>
          </p:nvPr>
        </p:nvSpPr>
        <p:spPr>
          <a:xfrm>
            <a:off x="838200" y="1781243"/>
            <a:ext cx="10515600" cy="4654028"/>
          </a:xfrm>
        </p:spPr>
        <p:txBody>
          <a:bodyPr>
            <a:normAutofit fontScale="85000" lnSpcReduction="10000"/>
          </a:bodyPr>
          <a:lstStyle/>
          <a:p>
            <a:pPr marL="0" indent="0">
              <a:lnSpc>
                <a:spcPct val="140000"/>
              </a:lnSpc>
              <a:buNone/>
            </a:pPr>
            <a:r>
              <a:rPr lang="mn-MN" b="1" dirty="0">
                <a:solidFill>
                  <a:srgbClr val="EBEBEB"/>
                </a:solidFill>
                <a:latin typeface="Open Sans" panose="020B0606030504020204" pitchFamily="34" charset="0"/>
                <a:ea typeface="Open Sans" panose="020B0606030504020204" pitchFamily="34" charset="0"/>
                <a:cs typeface="Open Sans" panose="020B0606030504020204" pitchFamily="34" charset="0"/>
              </a:rPr>
              <a:t>БИД ӨӨРСДИЙН ХОГ ХАЯГДЛЫН МЕНЕЖМЕНТИЙН ТОГТОЛЦООНДОО ТОХИРУУЛААД ДАРААХ ДҮРМҮҮДИЙГ ХИШИГ-ӨНДӨР СУМАНД ДАГАДАГ. </a:t>
            </a: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ХАРИН ТА ХААНА Ч АМЬДАРЧ БАЙСАН НӨХЦӨЛ БАЙДАЛДАА ТААРУУЛААД ХОГОО АНГИЛААРАЙ.</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40000"/>
              </a:lnSpc>
              <a:buNone/>
            </a:pPr>
            <a:endParaRPr lang="en-US" b="1"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40000"/>
              </a:lnSpc>
              <a:buNone/>
            </a:pPr>
            <a:r>
              <a:rPr lang="mn-MN" b="1" dirty="0">
                <a:solidFill>
                  <a:srgbClr val="EBEBEB"/>
                </a:solidFill>
                <a:latin typeface="Open Sans" panose="020B0606030504020204" pitchFamily="34" charset="0"/>
                <a:ea typeface="Open Sans" panose="020B0606030504020204" pitchFamily="34" charset="0"/>
                <a:cs typeface="Open Sans" panose="020B0606030504020204" pitchFamily="34" charset="0"/>
              </a:rPr>
              <a:t>ҮНЭНДЭЭ АНГИЛАХ ҮНЭХЭЭР АМАРХАН! ӨӨРСДИЙН БАЙНГЫН ЗУРШЛАА БАГАХАН ӨӨРЧЛӨӨД НЭГ ХОГИЙН САВНЫ ОРОНД ХЭД ХЭДЭН САВТАЙ БАЙХАД Л ХАНГАЛТТАЙ ЮМ. </a:t>
            </a:r>
            <a:r>
              <a:rPr lang="mn-MN" dirty="0">
                <a:solidFill>
                  <a:srgbClr val="EBEBEB"/>
                </a:solidFill>
                <a:latin typeface="Open Sans" panose="020B0606030504020204" pitchFamily="34" charset="0"/>
                <a:ea typeface="Open Sans" panose="020B0606030504020204" pitchFamily="34" charset="0"/>
                <a:cs typeface="Open Sans" panose="020B0606030504020204" pitchFamily="34" charset="0"/>
              </a:rPr>
              <a:t>ТА ХОГОО АНГИЛААД ЭХЛЭВЭЛ СОНИРХОЛ ТАТСАН ТОГЛООМ МЭТ Л БАЙХ БОЛНО.</a:t>
            </a:r>
            <a:endParaRPr lang="en-US" dirty="0">
              <a:solidFill>
                <a:srgbClr val="EBEBE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803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ХОГ ХАЯГДЛЫН 4 ГОЛ ТӨРӨЛ</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25966" y="1544472"/>
            <a:ext cx="11526334" cy="1173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b="1" dirty="0">
                <a:solidFill>
                  <a:srgbClr val="13214E"/>
                </a:solidFill>
                <a:latin typeface="Open Sans" panose="020B0606030504020204" pitchFamily="34" charset="0"/>
                <a:ea typeface="Open Sans" panose="020B0606030504020204" pitchFamily="34" charset="0"/>
                <a:cs typeface="Open Sans" panose="020B0606030504020204" pitchFamily="34" charset="0"/>
              </a:rPr>
              <a:t>ӨРХИЙН ХОГ ХАЯГДЛЫГ 4 ТӨРЛӨӨР САЛГАХ БА ТУС БҮР ӨӨР ӨӨР СУВГУУДААР ЗОХИЦУУЛАГДАХ ЮМ.</a:t>
            </a:r>
            <a:endParaRPr lang="en-US" sz="24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 7">
            <a:extLst>
              <a:ext uri="{FF2B5EF4-FFF2-40B4-BE49-F238E27FC236}">
                <a16:creationId xmlns:a16="http://schemas.microsoft.com/office/drawing/2014/main" id="{80AD2F05-93D7-E146-BD58-C158749B229C}"/>
              </a:ext>
            </a:extLst>
          </p:cNvPr>
          <p:cNvPicPr>
            <a:picLocks noChangeAspect="1"/>
          </p:cNvPicPr>
          <p:nvPr/>
        </p:nvPicPr>
        <p:blipFill>
          <a:blip r:embed="rId2"/>
          <a:stretch>
            <a:fillRect/>
          </a:stretch>
        </p:blipFill>
        <p:spPr>
          <a:xfrm>
            <a:off x="3154866" y="2532260"/>
            <a:ext cx="6865434" cy="3827420"/>
          </a:xfrm>
          <a:prstGeom prst="rect">
            <a:avLst/>
          </a:prstGeom>
        </p:spPr>
      </p:pic>
    </p:spTree>
    <p:extLst>
      <p:ext uri="{BB962C8B-B14F-4D97-AF65-F5344CB8AC3E}">
        <p14:creationId xmlns:p14="http://schemas.microsoft.com/office/powerpoint/2010/main" val="777631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930900" y="3322472"/>
            <a:ext cx="5481134" cy="3535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Дахин боловсруулагдах </a:t>
            </a: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хаягдлаа ангилах саванд хийнэ: шил, хуванцар, цаас, бөс даавуу, сүү жүүсний сав, метал, цахилгаан барааны хаягдал мөн зай зэрэг багтана.</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 7">
            <a:extLst>
              <a:ext uri="{FF2B5EF4-FFF2-40B4-BE49-F238E27FC236}">
                <a16:creationId xmlns:a16="http://schemas.microsoft.com/office/drawing/2014/main" id="{80AD2F05-93D7-E146-BD58-C158749B229C}"/>
              </a:ext>
            </a:extLst>
          </p:cNvPr>
          <p:cNvPicPr>
            <a:picLocks noChangeAspect="1"/>
          </p:cNvPicPr>
          <p:nvPr/>
        </p:nvPicPr>
        <p:blipFill>
          <a:blip r:embed="rId2"/>
          <a:stretch>
            <a:fillRect/>
          </a:stretch>
        </p:blipFill>
        <p:spPr>
          <a:xfrm>
            <a:off x="779966" y="2103282"/>
            <a:ext cx="4566734" cy="2545915"/>
          </a:xfrm>
          <a:prstGeom prst="rect">
            <a:avLst/>
          </a:prstGeom>
        </p:spPr>
      </p:pic>
      <p:sp>
        <p:nvSpPr>
          <p:cNvPr id="3" name="Rectangle 2">
            <a:extLst>
              <a:ext uri="{FF2B5EF4-FFF2-40B4-BE49-F238E27FC236}">
                <a16:creationId xmlns:a16="http://schemas.microsoft.com/office/drawing/2014/main" id="{06E2F973-17AA-F547-84AF-CBAB71FF62A8}"/>
              </a:ext>
            </a:extLst>
          </p:cNvPr>
          <p:cNvSpPr/>
          <p:nvPr/>
        </p:nvSpPr>
        <p:spPr>
          <a:xfrm>
            <a:off x="2501900" y="3175000"/>
            <a:ext cx="2844800" cy="1474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A20BEDD6-1E62-C146-B512-EAFBFD4E1420}"/>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ХОГ ХАЯГДЛЫН 4 ГОЛ ТӨРӨЛ</a:t>
            </a:r>
            <a:endParaRPr lang="fr-FR" sz="5500" dirty="0">
              <a:solidFill>
                <a:srgbClr val="13214E"/>
              </a:solidFill>
            </a:endParaRPr>
          </a:p>
        </p:txBody>
      </p:sp>
    </p:spTree>
    <p:extLst>
      <p:ext uri="{BB962C8B-B14F-4D97-AF65-F5344CB8AC3E}">
        <p14:creationId xmlns:p14="http://schemas.microsoft.com/office/powerpoint/2010/main" val="153072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ХОГ ХАЯГДЛЫН 4 ГОЛ ТӨРӨЛ</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930900" y="3322472"/>
            <a:ext cx="5481134" cy="3535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Хүнсний хаягдал</a:t>
            </a:r>
            <a:r>
              <a:rPr lang="en-US" sz="26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ногооны хальс болон амьтны гаралтай хаягдлаа нэг юмуу хоёр тусдаа саванд хадгалж гэрийн тэжээвэр амьтдад өгөх эсвэл бордоо болгон ашиглах боломжтой.</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 7">
            <a:extLst>
              <a:ext uri="{FF2B5EF4-FFF2-40B4-BE49-F238E27FC236}">
                <a16:creationId xmlns:a16="http://schemas.microsoft.com/office/drawing/2014/main" id="{80AD2F05-93D7-E146-BD58-C158749B229C}"/>
              </a:ext>
            </a:extLst>
          </p:cNvPr>
          <p:cNvPicPr>
            <a:picLocks noChangeAspect="1"/>
          </p:cNvPicPr>
          <p:nvPr/>
        </p:nvPicPr>
        <p:blipFill>
          <a:blip r:embed="rId2"/>
          <a:stretch>
            <a:fillRect/>
          </a:stretch>
        </p:blipFill>
        <p:spPr>
          <a:xfrm>
            <a:off x="779966" y="2103282"/>
            <a:ext cx="4566734" cy="2545915"/>
          </a:xfrm>
          <a:prstGeom prst="rect">
            <a:avLst/>
          </a:prstGeom>
        </p:spPr>
      </p:pic>
      <p:sp>
        <p:nvSpPr>
          <p:cNvPr id="3" name="Rectangle 2">
            <a:extLst>
              <a:ext uri="{FF2B5EF4-FFF2-40B4-BE49-F238E27FC236}">
                <a16:creationId xmlns:a16="http://schemas.microsoft.com/office/drawing/2014/main" id="{06E2F973-17AA-F547-84AF-CBAB71FF62A8}"/>
              </a:ext>
            </a:extLst>
          </p:cNvPr>
          <p:cNvSpPr/>
          <p:nvPr/>
        </p:nvSpPr>
        <p:spPr>
          <a:xfrm>
            <a:off x="2501900" y="3683000"/>
            <a:ext cx="2844800" cy="96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CEEDBE2-9267-5444-8522-597C9BE1825B}"/>
              </a:ext>
            </a:extLst>
          </p:cNvPr>
          <p:cNvSpPr/>
          <p:nvPr/>
        </p:nvSpPr>
        <p:spPr>
          <a:xfrm>
            <a:off x="2501900" y="2181443"/>
            <a:ext cx="2844800" cy="96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146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F9314-B93E-B648-ADF9-B4C5993E7969}"/>
              </a:ext>
            </a:extLst>
          </p:cNvPr>
          <p:cNvSpPr>
            <a:spLocks noGrp="1"/>
          </p:cNvSpPr>
          <p:nvPr>
            <p:ph type="title"/>
          </p:nvPr>
        </p:nvSpPr>
        <p:spPr>
          <a:xfrm>
            <a:off x="525966" y="320520"/>
            <a:ext cx="11338932" cy="1325563"/>
          </a:xfrm>
        </p:spPr>
        <p:txBody>
          <a:bodyPr>
            <a:noAutofit/>
          </a:bodyPr>
          <a:lstStyle/>
          <a:p>
            <a:r>
              <a:rPr lang="mn-MN" sz="55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ХОГ ХАЯГДЛЫН 4 ГОЛ ТӨРӨЛ</a:t>
            </a:r>
            <a:endParaRPr lang="fr-FR" sz="5500" dirty="0">
              <a:solidFill>
                <a:srgbClr val="13214E"/>
              </a:solidFill>
            </a:endParaRPr>
          </a:p>
        </p:txBody>
      </p:sp>
      <p:sp>
        <p:nvSpPr>
          <p:cNvPr id="6" name="Espace réservé du contenu 2">
            <a:extLst>
              <a:ext uri="{FF2B5EF4-FFF2-40B4-BE49-F238E27FC236}">
                <a16:creationId xmlns:a16="http://schemas.microsoft.com/office/drawing/2014/main" id="{22133636-859F-DB4B-9135-648F50E7B898}"/>
              </a:ext>
            </a:extLst>
          </p:cNvPr>
          <p:cNvSpPr txBox="1">
            <a:spLocks/>
          </p:cNvSpPr>
          <p:nvPr/>
        </p:nvSpPr>
        <p:spPr>
          <a:xfrm>
            <a:off x="5930900" y="3322472"/>
            <a:ext cx="5481134" cy="3535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mn-MN" sz="2600" b="1" dirty="0">
                <a:solidFill>
                  <a:srgbClr val="13214E"/>
                </a:solidFill>
                <a:latin typeface="Open Sans ExtraBold" panose="020B0606030504020204" pitchFamily="34" charset="0"/>
                <a:ea typeface="Open Sans ExtraBold" panose="020B0606030504020204" pitchFamily="34" charset="0"/>
                <a:cs typeface="Open Sans ExtraBold" panose="020B0606030504020204" pitchFamily="34" charset="0"/>
              </a:rPr>
              <a:t>Үнс</a:t>
            </a:r>
            <a:r>
              <a:rPr lang="mn-MN" sz="2600" dirty="0">
                <a:solidFill>
                  <a:srgbClr val="13214E"/>
                </a:solidFill>
                <a:latin typeface="Open Sans" panose="020B0606030504020204" pitchFamily="34" charset="0"/>
                <a:ea typeface="Open Sans" panose="020B0606030504020204" pitchFamily="34" charset="0"/>
                <a:cs typeface="Open Sans" panose="020B0606030504020204" pitchFamily="34" charset="0"/>
              </a:rPr>
              <a:t>, аюулгүй байдлын үүднээс халуунд тэсвэртай зориулалтын метал саванд хийнэ. Мөн үнсийг өөр зорилгоор дахин ашиглах боломжтой байдаг шүү.</a:t>
            </a:r>
            <a:endParaRPr lang="en-US" sz="2600" dirty="0">
              <a:solidFill>
                <a:srgbClr val="1321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 7">
            <a:extLst>
              <a:ext uri="{FF2B5EF4-FFF2-40B4-BE49-F238E27FC236}">
                <a16:creationId xmlns:a16="http://schemas.microsoft.com/office/drawing/2014/main" id="{80AD2F05-93D7-E146-BD58-C158749B229C}"/>
              </a:ext>
            </a:extLst>
          </p:cNvPr>
          <p:cNvPicPr>
            <a:picLocks noChangeAspect="1"/>
          </p:cNvPicPr>
          <p:nvPr/>
        </p:nvPicPr>
        <p:blipFill>
          <a:blip r:embed="rId2"/>
          <a:stretch>
            <a:fillRect/>
          </a:stretch>
        </p:blipFill>
        <p:spPr>
          <a:xfrm>
            <a:off x="779966" y="2103282"/>
            <a:ext cx="4566734" cy="2545915"/>
          </a:xfrm>
          <a:prstGeom prst="rect">
            <a:avLst/>
          </a:prstGeom>
        </p:spPr>
      </p:pic>
      <p:sp>
        <p:nvSpPr>
          <p:cNvPr id="3" name="Rectangle 2">
            <a:extLst>
              <a:ext uri="{FF2B5EF4-FFF2-40B4-BE49-F238E27FC236}">
                <a16:creationId xmlns:a16="http://schemas.microsoft.com/office/drawing/2014/main" id="{06E2F973-17AA-F547-84AF-CBAB71FF62A8}"/>
              </a:ext>
            </a:extLst>
          </p:cNvPr>
          <p:cNvSpPr/>
          <p:nvPr/>
        </p:nvSpPr>
        <p:spPr>
          <a:xfrm>
            <a:off x="2501900" y="4114800"/>
            <a:ext cx="2844800" cy="534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CEEDBE2-9267-5444-8522-597C9BE1825B}"/>
              </a:ext>
            </a:extLst>
          </p:cNvPr>
          <p:cNvSpPr/>
          <p:nvPr/>
        </p:nvSpPr>
        <p:spPr>
          <a:xfrm>
            <a:off x="2501900" y="2181443"/>
            <a:ext cx="2844800" cy="150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79385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1076</Words>
  <Application>Microsoft Office PowerPoint</Application>
  <PresentationFormat>Widescreen</PresentationFormat>
  <Paragraphs>83</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Open Sans</vt:lpstr>
      <vt:lpstr>Open Sans ExtraBold</vt:lpstr>
      <vt:lpstr>Thème Office</vt:lpstr>
      <vt:lpstr> ХОГОО ХЭРХЭН АНГИЛАХ ВЭ?   </vt:lpstr>
      <vt:lpstr>PowerPoint Presentation</vt:lpstr>
      <vt:lpstr>ТАНАЙХААС ЯМАР ЯМАР ХОГ ГАРДАГ ВЭ?</vt:lpstr>
      <vt:lpstr>PowerPoint Presentation</vt:lpstr>
      <vt:lpstr>ХОГОО ХЭРХЭН АНГИЛАХ ВЭ?</vt:lpstr>
      <vt:lpstr>ХОГ ХАЯГДЛЫН 4 ГОЛ ТӨРӨЛ</vt:lpstr>
      <vt:lpstr>ХОГ ХАЯГДЛЫН 4 ГОЛ ТӨРӨЛ</vt:lpstr>
      <vt:lpstr>ХОГ ХАЯГДЛЫН 4 ГОЛ ТӨРӨЛ</vt:lpstr>
      <vt:lpstr>ХОГ ХАЯГДЛЫН 4 ГОЛ ТӨРӨЛ</vt:lpstr>
      <vt:lpstr>ХОГ ХАЯГДЛЫН 4 ГОЛ ТӨРӨЛ</vt:lpstr>
      <vt:lpstr>ХОГ АНГИЛАХ САВНЫ 4 ДҮРЭМ</vt:lpstr>
      <vt:lpstr>ХОГ АНГИЛАХ САВНЫ 4 ДҮРЭМ</vt:lpstr>
      <vt:lpstr>ХОГ АНГИЛАХ САВНЫ 4 ДҮРЭМ</vt:lpstr>
      <vt:lpstr>ХОГ АНГИЛАХ САВНЫ 4 ДҮРЭМ</vt:lpstr>
      <vt:lpstr>ХАТУУ ХУВАНЦРЫН УУТ</vt:lpstr>
      <vt:lpstr>ЗӨӨЛӨН ХУВАНЦРЫН УУТ</vt:lpstr>
      <vt:lpstr>ШИЛНИЙ УУТ</vt:lpstr>
      <vt:lpstr>ЦААС, БӨС ДААВУУНЫ УУТ</vt:lpstr>
      <vt:lpstr>МЕТАЛ ХАЯГДЛЫН УУТ</vt:lpstr>
      <vt:lpstr>ЭЛЕКТРОН ХАЯГДЛЫН УУТ</vt:lpstr>
      <vt:lpstr>ХҮНСНИЙ ХАЯГДЛЫН САВ</vt:lpstr>
      <vt:lpstr>ҮНСНИЙ ТӨМӨР САВ</vt:lpstr>
      <vt:lpstr>ЭЦСИЙН ХОГИЙН САВ</vt:lpstr>
      <vt:lpstr>АНГИЛСАН ХОГОО ХААНА АВААЧИХ ВЭ?</vt:lpstr>
      <vt:lpstr>ЗА ДҮГНЭЭД ХАРЦГААЯ!</vt:lpstr>
      <vt:lpstr>ТАНД ЯМАР НЭГ АСУУЛТ, ЭРГЭЛЗЭЭ БАЙВАЛ БИД ТАНД ТУСЛАХАД ХЭЗЭЭД БЭЛЭН БАЙХ БОЛНО!  ТА ДООРХ ДУГААРААР ЗАЛГАЖ, 80142043 ЭСВЭЛ МАНАЙ АЖИЛ ДЭЭР ИРЖ УУЛЗААРАЙ.</vt:lpstr>
      <vt:lpstr>БАЯРЛАЛАА!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dc:title>
  <dc:creator>Pierre GUERBER</dc:creator>
  <cp:lastModifiedBy>DELL</cp:lastModifiedBy>
  <cp:revision>56</cp:revision>
  <dcterms:created xsi:type="dcterms:W3CDTF">2021-09-29T05:03:57Z</dcterms:created>
  <dcterms:modified xsi:type="dcterms:W3CDTF">2021-10-18T06:48:29Z</dcterms:modified>
</cp:coreProperties>
</file>